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55" r:id="rId1"/>
  </p:sldMasterIdLst>
  <p:notesMasterIdLst>
    <p:notesMasterId r:id="rId13"/>
  </p:notesMasterIdLst>
  <p:handoutMasterIdLst>
    <p:handoutMasterId r:id="rId14"/>
  </p:handoutMasterIdLst>
  <p:sldIdLst>
    <p:sldId id="1522" r:id="rId2"/>
    <p:sldId id="1615" r:id="rId3"/>
    <p:sldId id="1616" r:id="rId4"/>
    <p:sldId id="1579" r:id="rId5"/>
    <p:sldId id="1618" r:id="rId6"/>
    <p:sldId id="1617" r:id="rId7"/>
    <p:sldId id="1621" r:id="rId8"/>
    <p:sldId id="1620" r:id="rId9"/>
    <p:sldId id="1622" r:id="rId10"/>
    <p:sldId id="1590" r:id="rId11"/>
    <p:sldId id="1624" r:id="rId12"/>
  </p:sldIdLst>
  <p:sldSz cx="9144000" cy="6858000" type="screen4x3"/>
  <p:notesSz cx="6934200" cy="9220200"/>
  <p:defaultTextStyle>
    <a:defPPr>
      <a:defRPr lang="en-ZA"/>
    </a:defPPr>
    <a:lvl1pPr algn="l" rtl="0" fontAlgn="base">
      <a:spcBef>
        <a:spcPct val="0"/>
      </a:spcBef>
      <a:spcAft>
        <a:spcPct val="0"/>
      </a:spcAft>
      <a:defRPr sz="3600" b="1" kern="1200">
        <a:solidFill>
          <a:schemeClr val="tx2"/>
        </a:solidFill>
        <a:latin typeface="Arial" charset="0"/>
        <a:ea typeface="+mn-ea"/>
        <a:cs typeface="+mn-cs"/>
      </a:defRPr>
    </a:lvl1pPr>
    <a:lvl2pPr marL="457200" algn="l" rtl="0" fontAlgn="base">
      <a:spcBef>
        <a:spcPct val="0"/>
      </a:spcBef>
      <a:spcAft>
        <a:spcPct val="0"/>
      </a:spcAft>
      <a:defRPr sz="3600" b="1" kern="1200">
        <a:solidFill>
          <a:schemeClr val="tx2"/>
        </a:solidFill>
        <a:latin typeface="Arial" charset="0"/>
        <a:ea typeface="+mn-ea"/>
        <a:cs typeface="+mn-cs"/>
      </a:defRPr>
    </a:lvl2pPr>
    <a:lvl3pPr marL="914400" algn="l" rtl="0" fontAlgn="base">
      <a:spcBef>
        <a:spcPct val="0"/>
      </a:spcBef>
      <a:spcAft>
        <a:spcPct val="0"/>
      </a:spcAft>
      <a:defRPr sz="3600" b="1" kern="1200">
        <a:solidFill>
          <a:schemeClr val="tx2"/>
        </a:solidFill>
        <a:latin typeface="Arial" charset="0"/>
        <a:ea typeface="+mn-ea"/>
        <a:cs typeface="+mn-cs"/>
      </a:defRPr>
    </a:lvl3pPr>
    <a:lvl4pPr marL="1371600" algn="l" rtl="0" fontAlgn="base">
      <a:spcBef>
        <a:spcPct val="0"/>
      </a:spcBef>
      <a:spcAft>
        <a:spcPct val="0"/>
      </a:spcAft>
      <a:defRPr sz="3600" b="1" kern="1200">
        <a:solidFill>
          <a:schemeClr val="tx2"/>
        </a:solidFill>
        <a:latin typeface="Arial" charset="0"/>
        <a:ea typeface="+mn-ea"/>
        <a:cs typeface="+mn-cs"/>
      </a:defRPr>
    </a:lvl4pPr>
    <a:lvl5pPr marL="1828800" algn="l" rtl="0" fontAlgn="base">
      <a:spcBef>
        <a:spcPct val="0"/>
      </a:spcBef>
      <a:spcAft>
        <a:spcPct val="0"/>
      </a:spcAft>
      <a:defRPr sz="3600" b="1" kern="1200">
        <a:solidFill>
          <a:schemeClr val="tx2"/>
        </a:solidFill>
        <a:latin typeface="Arial" charset="0"/>
        <a:ea typeface="+mn-ea"/>
        <a:cs typeface="+mn-cs"/>
      </a:defRPr>
    </a:lvl5pPr>
    <a:lvl6pPr marL="2286000" algn="l" defTabSz="914400" rtl="0" eaLnBrk="1" latinLnBrk="0" hangingPunct="1">
      <a:defRPr sz="3600" b="1" kern="1200">
        <a:solidFill>
          <a:schemeClr val="tx2"/>
        </a:solidFill>
        <a:latin typeface="Arial" charset="0"/>
        <a:ea typeface="+mn-ea"/>
        <a:cs typeface="+mn-cs"/>
      </a:defRPr>
    </a:lvl6pPr>
    <a:lvl7pPr marL="2743200" algn="l" defTabSz="914400" rtl="0" eaLnBrk="1" latinLnBrk="0" hangingPunct="1">
      <a:defRPr sz="3600" b="1" kern="1200">
        <a:solidFill>
          <a:schemeClr val="tx2"/>
        </a:solidFill>
        <a:latin typeface="Arial" charset="0"/>
        <a:ea typeface="+mn-ea"/>
        <a:cs typeface="+mn-cs"/>
      </a:defRPr>
    </a:lvl7pPr>
    <a:lvl8pPr marL="3200400" algn="l" defTabSz="914400" rtl="0" eaLnBrk="1" latinLnBrk="0" hangingPunct="1">
      <a:defRPr sz="3600" b="1" kern="1200">
        <a:solidFill>
          <a:schemeClr val="tx2"/>
        </a:solidFill>
        <a:latin typeface="Arial" charset="0"/>
        <a:ea typeface="+mn-ea"/>
        <a:cs typeface="+mn-cs"/>
      </a:defRPr>
    </a:lvl8pPr>
    <a:lvl9pPr marL="3657600" algn="l" defTabSz="914400" rtl="0" eaLnBrk="1" latinLnBrk="0" hangingPunct="1">
      <a:defRPr sz="3600" b="1" kern="1200">
        <a:solidFill>
          <a:schemeClr val="tx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8BB6B7"/>
    <a:srgbClr val="005FAA"/>
    <a:srgbClr val="016495"/>
    <a:srgbClr val="008C7D"/>
    <a:srgbClr val="C1D9FF"/>
    <a:srgbClr val="C3E6FD"/>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1316" autoAdjust="0"/>
    <p:restoredTop sz="96099" autoAdjust="0"/>
  </p:normalViewPr>
  <p:slideViewPr>
    <p:cSldViewPr>
      <p:cViewPr>
        <p:scale>
          <a:sx n="75" d="100"/>
          <a:sy n="75" d="100"/>
        </p:scale>
        <p:origin x="-798"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4" d="100"/>
          <a:sy n="54" d="100"/>
        </p:scale>
        <p:origin x="-1626" y="-108"/>
      </p:cViewPr>
      <p:guideLst>
        <p:guide orient="horz" pos="2904"/>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pPr>
              <a:defRPr/>
            </a:pPr>
            <a:endParaRPr lang="ja-JP" altLang="ja-JP"/>
          </a:p>
        </p:txBody>
      </p:sp>
      <p:sp>
        <p:nvSpPr>
          <p:cNvPr id="101379" name="Rectangle 3"/>
          <p:cNvSpPr>
            <a:spLocks noGrp="1" noChangeArrowheads="1"/>
          </p:cNvSpPr>
          <p:nvPr>
            <p:ph type="dt" sz="quarter" idx="1"/>
          </p:nvPr>
        </p:nvSpPr>
        <p:spPr bwMode="auto">
          <a:xfrm>
            <a:off x="3927475"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pPr>
              <a:defRPr/>
            </a:pPr>
            <a:endParaRPr lang="ja-JP" altLang="ja-JP"/>
          </a:p>
        </p:txBody>
      </p:sp>
      <p:sp>
        <p:nvSpPr>
          <p:cNvPr id="101380" name="Rectangle 4"/>
          <p:cNvSpPr>
            <a:spLocks noGrp="1" noChangeArrowheads="1"/>
          </p:cNvSpPr>
          <p:nvPr>
            <p:ph type="ftr" sz="quarter" idx="2"/>
          </p:nvPr>
        </p:nvSpPr>
        <p:spPr bwMode="auto">
          <a:xfrm>
            <a:off x="0" y="8756650"/>
            <a:ext cx="300513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pPr>
              <a:defRPr/>
            </a:pPr>
            <a:endParaRPr lang="ja-JP" altLang="ja-JP"/>
          </a:p>
        </p:txBody>
      </p:sp>
      <p:sp>
        <p:nvSpPr>
          <p:cNvPr id="101381" name="Rectangle 5"/>
          <p:cNvSpPr>
            <a:spLocks noGrp="1" noChangeArrowheads="1"/>
          </p:cNvSpPr>
          <p:nvPr>
            <p:ph type="sldNum" sz="quarter" idx="3"/>
          </p:nvPr>
        </p:nvSpPr>
        <p:spPr bwMode="auto">
          <a:xfrm>
            <a:off x="3927475" y="8756650"/>
            <a:ext cx="300513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pPr>
              <a:defRPr/>
            </a:pPr>
            <a:fld id="{6FF69DE8-031F-45E6-8F08-51DED0A4F91E}" type="slidenum">
              <a:rPr lang="en-ZA" altLang="ja-JP"/>
              <a:pPr>
                <a:defRPr/>
              </a:pPr>
              <a:t>‹#›</a:t>
            </a:fld>
            <a:endParaRPr lang="en-ZA"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solidFill>
                  <a:schemeClr val="tx1"/>
                </a:solidFill>
              </a:defRPr>
            </a:lvl1pPr>
          </a:lstStyle>
          <a:p>
            <a:pPr>
              <a:defRPr/>
            </a:pPr>
            <a:endParaRPr lang="ja-JP" altLang="ja-JP"/>
          </a:p>
        </p:txBody>
      </p:sp>
      <p:sp>
        <p:nvSpPr>
          <p:cNvPr id="4099" name="Rectangle 3"/>
          <p:cNvSpPr>
            <a:spLocks noGrp="1" noChangeArrowheads="1"/>
          </p:cNvSpPr>
          <p:nvPr>
            <p:ph type="dt" idx="1"/>
          </p:nvPr>
        </p:nvSpPr>
        <p:spPr bwMode="auto">
          <a:xfrm>
            <a:off x="3927475" y="0"/>
            <a:ext cx="300513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pPr>
              <a:defRPr/>
            </a:pPr>
            <a:endParaRPr lang="ja-JP" altLang="ja-JP"/>
          </a:p>
        </p:txBody>
      </p:sp>
      <p:sp>
        <p:nvSpPr>
          <p:cNvPr id="3076"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93738" y="4379913"/>
            <a:ext cx="5546725" cy="41481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ZA" noProof="0" smtClean="0"/>
              <a:t>Click to edit Master text styles</a:t>
            </a:r>
          </a:p>
          <a:p>
            <a:pPr lvl="1"/>
            <a:r>
              <a:rPr lang="en-ZA" noProof="0" smtClean="0"/>
              <a:t>Second level</a:t>
            </a:r>
          </a:p>
          <a:p>
            <a:pPr lvl="2"/>
            <a:r>
              <a:rPr lang="en-ZA" noProof="0" smtClean="0"/>
              <a:t>Third level</a:t>
            </a:r>
          </a:p>
          <a:p>
            <a:pPr lvl="3"/>
            <a:r>
              <a:rPr lang="en-ZA" noProof="0" smtClean="0"/>
              <a:t>Fourth level</a:t>
            </a:r>
          </a:p>
          <a:p>
            <a:pPr lvl="4"/>
            <a:r>
              <a:rPr lang="en-ZA" noProof="0" smtClean="0"/>
              <a:t>Fifth level</a:t>
            </a:r>
          </a:p>
        </p:txBody>
      </p:sp>
      <p:sp>
        <p:nvSpPr>
          <p:cNvPr id="4102" name="Rectangle 6"/>
          <p:cNvSpPr>
            <a:spLocks noGrp="1" noChangeArrowheads="1"/>
          </p:cNvSpPr>
          <p:nvPr>
            <p:ph type="ftr" sz="quarter" idx="4"/>
          </p:nvPr>
        </p:nvSpPr>
        <p:spPr bwMode="auto">
          <a:xfrm>
            <a:off x="0" y="8756650"/>
            <a:ext cx="300513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solidFill>
                  <a:schemeClr val="tx1"/>
                </a:solidFill>
              </a:defRPr>
            </a:lvl1pPr>
          </a:lstStyle>
          <a:p>
            <a:pPr>
              <a:defRPr/>
            </a:pPr>
            <a:endParaRPr lang="ja-JP" altLang="ja-JP"/>
          </a:p>
        </p:txBody>
      </p:sp>
      <p:sp>
        <p:nvSpPr>
          <p:cNvPr id="4103" name="Rectangle 7"/>
          <p:cNvSpPr>
            <a:spLocks noGrp="1" noChangeArrowheads="1"/>
          </p:cNvSpPr>
          <p:nvPr>
            <p:ph type="sldNum" sz="quarter" idx="5"/>
          </p:nvPr>
        </p:nvSpPr>
        <p:spPr bwMode="auto">
          <a:xfrm>
            <a:off x="3927475" y="8756650"/>
            <a:ext cx="300513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pPr>
              <a:defRPr/>
            </a:pPr>
            <a:fld id="{5849F9C6-C751-4A16-B9A0-735341630669}" type="slidenum">
              <a:rPr lang="en-ZA" altLang="ja-JP"/>
              <a:pPr>
                <a:defRPr/>
              </a:pPr>
              <a:t>‹#›</a:t>
            </a:fld>
            <a:endParaRPr lang="en-ZA"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516B356B-82C5-49E6-B152-D1E46FAC6D2D}" type="slidenum">
              <a:rPr lang="en-ZA" altLang="ja-JP" sz="1200" b="0">
                <a:solidFill>
                  <a:schemeClr val="tx1"/>
                </a:solidFill>
                <a:cs typeface="ＭＳ Ｐゴシック"/>
              </a:rPr>
              <a:pPr algn="r"/>
              <a:t>1</a:t>
            </a:fld>
            <a:endParaRPr lang="en-ZA" altLang="ja-JP" sz="1200" b="0">
              <a:solidFill>
                <a:schemeClr val="tx1"/>
              </a:solidFill>
              <a:cs typeface="ＭＳ Ｐゴシック"/>
            </a:endParaRPr>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a:ln/>
        </p:spPr>
        <p:txBody>
          <a:bodyPr/>
          <a:lstStyle/>
          <a:p>
            <a:pPr eaLnBrk="1" hangingPunct="1"/>
            <a:endParaRPr lang="en-US" altLang="ja-JP" smtClean="0">
              <a:latin typeface="Arial" charset="0"/>
              <a:cs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96975" y="719138"/>
            <a:ext cx="4600575" cy="3451225"/>
          </a:xfrm>
          <a:ln/>
        </p:spPr>
      </p:sp>
      <p:sp>
        <p:nvSpPr>
          <p:cNvPr id="22531" name="Rectangle 3"/>
          <p:cNvSpPr>
            <a:spLocks noGrp="1" noChangeArrowheads="1"/>
          </p:cNvSpPr>
          <p:nvPr>
            <p:ph type="body" idx="1"/>
          </p:nvPr>
        </p:nvSpPr>
        <p:spPr>
          <a:xfrm>
            <a:off x="941388" y="4386263"/>
            <a:ext cx="5030787" cy="4170362"/>
          </a:xfrm>
          <a:noFill/>
          <a:ln/>
        </p:spPr>
        <p:txBody>
          <a:bodyPr wrap="none" anchor="ctr"/>
          <a:lstStyle/>
          <a:p>
            <a:endParaRPr lang="en-GB"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A8C8AA5D-460F-4B51-B023-AFC301EE7E9C}" type="slidenum">
              <a:rPr lang="en-ZA" altLang="ja-JP" sz="1200" b="0">
                <a:solidFill>
                  <a:schemeClr val="tx1"/>
                </a:solidFill>
                <a:cs typeface="Arial" charset="0"/>
              </a:rPr>
              <a:pPr algn="r"/>
              <a:t>11</a:t>
            </a:fld>
            <a:endParaRPr lang="en-ZA" altLang="ja-JP" sz="1200" b="0">
              <a:solidFill>
                <a:schemeClr val="tx1"/>
              </a:solidFill>
              <a:cs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1196975" y="719138"/>
            <a:ext cx="4600575" cy="3451225"/>
          </a:xfrm>
          <a:ln/>
        </p:spPr>
      </p:sp>
      <p:sp>
        <p:nvSpPr>
          <p:cNvPr id="8195" name="Rectangle 3"/>
          <p:cNvSpPr>
            <a:spLocks noGrp="1" noChangeArrowheads="1"/>
          </p:cNvSpPr>
          <p:nvPr>
            <p:ph type="body" idx="1"/>
          </p:nvPr>
        </p:nvSpPr>
        <p:spPr>
          <a:xfrm>
            <a:off x="941388" y="4386263"/>
            <a:ext cx="5030787" cy="4170362"/>
          </a:xfrm>
          <a:noFill/>
          <a:ln/>
        </p:spPr>
        <p:txBody>
          <a:bodyPr wrap="none" anchor="ctr"/>
          <a:lstStyle/>
          <a:p>
            <a:endParaRPr lang="en-GB"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1196975" y="719138"/>
            <a:ext cx="4600575" cy="3451225"/>
          </a:xfrm>
          <a:ln/>
        </p:spPr>
      </p:sp>
      <p:sp>
        <p:nvSpPr>
          <p:cNvPr id="10243" name="Rectangle 3"/>
          <p:cNvSpPr>
            <a:spLocks noGrp="1" noChangeArrowheads="1"/>
          </p:cNvSpPr>
          <p:nvPr>
            <p:ph type="body" idx="1"/>
          </p:nvPr>
        </p:nvSpPr>
        <p:spPr>
          <a:xfrm>
            <a:off x="941388" y="4386263"/>
            <a:ext cx="5030787" cy="4170362"/>
          </a:xfrm>
          <a:noFill/>
          <a:ln/>
        </p:spPr>
        <p:txBody>
          <a:bodyPr wrap="none" anchor="ctr"/>
          <a:lstStyle/>
          <a:p>
            <a:endParaRPr lang="en-GB"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79D4CF3D-9B12-4FA2-908C-7338ECBD7FDD}" type="slidenum">
              <a:rPr lang="en-ZA" altLang="ja-JP" sz="1200" b="0">
                <a:solidFill>
                  <a:schemeClr val="tx1"/>
                </a:solidFill>
                <a:cs typeface="Arial" charset="0"/>
              </a:rPr>
              <a:pPr algn="r"/>
              <a:t>4</a:t>
            </a:fld>
            <a:endParaRPr lang="en-ZA" altLang="ja-JP" sz="1200" b="0">
              <a:solidFill>
                <a:schemeClr val="tx1"/>
              </a:solidFill>
              <a:cs typeface="Arial" charset="0"/>
            </a:endParaRPr>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C37DC59D-5BFC-4AF5-AB05-CCFF02013097}" type="slidenum">
              <a:rPr lang="en-ZA" altLang="ja-JP" sz="1200" b="0">
                <a:solidFill>
                  <a:schemeClr val="tx1"/>
                </a:solidFill>
                <a:cs typeface="Arial" charset="0"/>
              </a:rPr>
              <a:pPr algn="r"/>
              <a:t>5</a:t>
            </a:fld>
            <a:endParaRPr lang="en-ZA" altLang="ja-JP" sz="1200" b="0">
              <a:solidFill>
                <a:schemeClr val="tx1"/>
              </a:solidFill>
              <a:cs typeface="Arial" charset="0"/>
            </a:endParaRPr>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196975" y="719138"/>
            <a:ext cx="4600575" cy="3451225"/>
          </a:xfrm>
          <a:ln/>
        </p:spPr>
      </p:sp>
      <p:sp>
        <p:nvSpPr>
          <p:cNvPr id="16387" name="Rectangle 3"/>
          <p:cNvSpPr>
            <a:spLocks noGrp="1" noChangeArrowheads="1"/>
          </p:cNvSpPr>
          <p:nvPr>
            <p:ph type="body" idx="1"/>
          </p:nvPr>
        </p:nvSpPr>
        <p:spPr>
          <a:xfrm>
            <a:off x="941388" y="4386263"/>
            <a:ext cx="5030787" cy="4170362"/>
          </a:xfrm>
          <a:noFill/>
          <a:ln/>
        </p:spPr>
        <p:txBody>
          <a:bodyPr wrap="none" anchor="ctr"/>
          <a:lstStyle/>
          <a:p>
            <a:endParaRPr lang="en-GB"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541BA0E2-15AB-47B9-8414-9A7F72EFB501}" type="slidenum">
              <a:rPr lang="en-ZA" altLang="ja-JP" sz="1200" b="0">
                <a:solidFill>
                  <a:schemeClr val="tx1"/>
                </a:solidFill>
                <a:cs typeface="Arial" charset="0"/>
              </a:rPr>
              <a:pPr algn="r"/>
              <a:t>7</a:t>
            </a:fld>
            <a:endParaRPr lang="en-ZA" altLang="ja-JP" sz="1200" b="0">
              <a:solidFill>
                <a:schemeClr val="tx1"/>
              </a:solidFill>
              <a:cs typeface="Arial" charset="0"/>
            </a:endParaRPr>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a:xfrm>
            <a:off x="1196975" y="719138"/>
            <a:ext cx="4600575" cy="3451225"/>
          </a:xfrm>
          <a:ln/>
        </p:spPr>
      </p:sp>
      <p:sp>
        <p:nvSpPr>
          <p:cNvPr id="20483" name="Rectangle 3"/>
          <p:cNvSpPr>
            <a:spLocks noGrp="1" noChangeArrowheads="1"/>
          </p:cNvSpPr>
          <p:nvPr>
            <p:ph type="body" idx="1"/>
          </p:nvPr>
        </p:nvSpPr>
        <p:spPr>
          <a:xfrm>
            <a:off x="941388" y="4386263"/>
            <a:ext cx="5030787" cy="4170362"/>
          </a:xfrm>
          <a:noFill/>
          <a:ln/>
        </p:spPr>
        <p:txBody>
          <a:bodyPr wrap="none" anchor="ctr"/>
          <a:lstStyle/>
          <a:p>
            <a:endParaRPr lang="en-GB"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txBox="1">
            <a:spLocks noGrp="1" noChangeArrowheads="1"/>
          </p:cNvSpPr>
          <p:nvPr/>
        </p:nvSpPr>
        <p:spPr bwMode="auto">
          <a:xfrm>
            <a:off x="3927475" y="8756650"/>
            <a:ext cx="3005138" cy="461963"/>
          </a:xfrm>
          <a:prstGeom prst="rect">
            <a:avLst/>
          </a:prstGeom>
          <a:noFill/>
          <a:ln w="9525">
            <a:noFill/>
            <a:miter lim="800000"/>
            <a:headEnd/>
            <a:tailEnd/>
          </a:ln>
        </p:spPr>
        <p:txBody>
          <a:bodyPr anchor="b"/>
          <a:lstStyle/>
          <a:p>
            <a:pPr algn="r"/>
            <a:fld id="{DCB8FD26-43FC-4751-B37A-8AEF522FB401}" type="slidenum">
              <a:rPr lang="en-ZA" altLang="ja-JP" sz="1200" b="0">
                <a:solidFill>
                  <a:schemeClr val="tx1"/>
                </a:solidFill>
                <a:cs typeface="Arial" charset="0"/>
              </a:rPr>
              <a:pPr algn="r"/>
              <a:t>9</a:t>
            </a:fld>
            <a:endParaRPr lang="en-ZA" altLang="ja-JP" sz="1200" b="0">
              <a:solidFill>
                <a:schemeClr val="tx1"/>
              </a:solidFill>
              <a:cs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r>
              <a:rPr lang="en-US" altLang="ja-JP" smtClean="0">
                <a:latin typeface="Arial" charset="0"/>
                <a:cs typeface="ＭＳ Ｐゴシック"/>
              </a:rPr>
              <a:t>See slide text</a:t>
            </a:r>
            <a:endParaRPr lang="en-GB" altLang="ja-JP" smtClean="0">
              <a:latin typeface="Arial" charset="0"/>
              <a:cs typeface="ＭＳ Ｐゴシック"/>
            </a:endParaRPr>
          </a:p>
          <a:p>
            <a:pPr eaLnBrk="1" hangingPunct="1"/>
            <a:endParaRPr lang="en-GB" altLang="ja-JP" smtClean="0">
              <a:latin typeface="Arial" charset="0"/>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p:cNvPicPr>
            <a:picLocks noChangeAspect="1" noChangeArrowheads="1"/>
          </p:cNvPicPr>
          <p:nvPr userDrawn="1"/>
        </p:nvPicPr>
        <p:blipFill>
          <a:blip r:embed="rId2"/>
          <a:srcRect l="5161" t="24001" b="20000"/>
          <a:stretch>
            <a:fillRect/>
          </a:stretch>
        </p:blipFill>
        <p:spPr bwMode="auto">
          <a:xfrm>
            <a:off x="228600" y="228600"/>
            <a:ext cx="3200400" cy="609600"/>
          </a:xfrm>
          <a:prstGeom prst="rect">
            <a:avLst/>
          </a:prstGeom>
          <a:noFill/>
          <a:ln w="9525">
            <a:noFill/>
            <a:miter lim="800000"/>
            <a:headEnd/>
            <a:tailEnd/>
          </a:ln>
        </p:spPr>
      </p:pic>
      <p:sp>
        <p:nvSpPr>
          <p:cNvPr id="2" name="Title 1"/>
          <p:cNvSpPr>
            <a:spLocks noGrp="1"/>
          </p:cNvSpPr>
          <p:nvPr>
            <p:ph type="title"/>
          </p:nvPr>
        </p:nvSpPr>
        <p:spPr>
          <a:xfrm>
            <a:off x="-152400" y="836613"/>
            <a:ext cx="9448800" cy="611187"/>
          </a:xfrm>
          <a:solidFill>
            <a:srgbClr val="8BB6B7"/>
          </a:solidFill>
          <a:ln>
            <a:solidFill>
              <a:schemeClr val="bg1">
                <a:lumMod val="50000"/>
              </a:schemeClr>
            </a:solidFill>
          </a:ln>
        </p:spPr>
        <p:txBody>
          <a:bodyPr/>
          <a:lstStyle>
            <a:lvl1pPr>
              <a:defRPr>
                <a:solidFill>
                  <a:srgbClr val="016495"/>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spcAft>
                <a:spcPts val="600"/>
              </a:spcAf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r>
              <a:rPr lang="en-GB"/>
              <a:t>© GEO Secretariat</a:t>
            </a:r>
          </a:p>
        </p:txBody>
      </p:sp>
      <p:sp>
        <p:nvSpPr>
          <p:cNvPr id="6" name="Slide Number Placeholder 5"/>
          <p:cNvSpPr>
            <a:spLocks noGrp="1"/>
          </p:cNvSpPr>
          <p:nvPr>
            <p:ph type="sldNum" sz="quarter" idx="11"/>
          </p:nvPr>
        </p:nvSpPr>
        <p:spPr/>
        <p:txBody>
          <a:bodyPr/>
          <a:lstStyle>
            <a:lvl1pPr>
              <a:defRPr/>
            </a:lvl1pPr>
          </a:lstStyle>
          <a:p>
            <a:pPr>
              <a:defRPr/>
            </a:pPr>
            <a:r>
              <a:rPr lang="en-GB" altLang="ja-JP"/>
              <a:t>slide </a:t>
            </a:r>
            <a:fld id="{19257FCD-9F25-4202-A244-FF2AA14FB509}" type="slidenum">
              <a:rPr lang="en-GB" altLang="ja-JP"/>
              <a:pPr>
                <a:defRPr/>
              </a:pPr>
              <a:t>‹#›</a:t>
            </a:fld>
            <a:endParaRPr lang="en-GB"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98450" y="950913"/>
            <a:ext cx="8739188" cy="6111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ltLang="ja-JP" smtClean="0"/>
              <a:t>Click to edit Master title style</a:t>
            </a:r>
          </a:p>
        </p:txBody>
      </p:sp>
      <p:sp>
        <p:nvSpPr>
          <p:cNvPr id="1027" name="Rectangle 3"/>
          <p:cNvSpPr>
            <a:spLocks noGrp="1" noChangeArrowheads="1"/>
          </p:cNvSpPr>
          <p:nvPr>
            <p:ph type="body" idx="1"/>
          </p:nvPr>
        </p:nvSpPr>
        <p:spPr bwMode="auto">
          <a:xfrm>
            <a:off x="293688" y="1638300"/>
            <a:ext cx="8705850" cy="4772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ja-JP" smtClean="0"/>
              <a:t>Click to edit Master text styles</a:t>
            </a:r>
          </a:p>
          <a:p>
            <a:pPr lvl="1"/>
            <a:r>
              <a:rPr lang="en-GB" altLang="ja-JP" smtClean="0"/>
              <a:t>Second level</a:t>
            </a:r>
          </a:p>
          <a:p>
            <a:pPr lvl="2"/>
            <a:r>
              <a:rPr lang="en-GB" altLang="ja-JP" smtClean="0"/>
              <a:t>Third level</a:t>
            </a:r>
          </a:p>
          <a:p>
            <a:pPr lvl="3"/>
            <a:r>
              <a:rPr lang="en-GB" altLang="ja-JP" smtClean="0"/>
              <a:t>Fourth level</a:t>
            </a:r>
          </a:p>
          <a:p>
            <a:pPr lvl="4"/>
            <a:r>
              <a:rPr lang="en-GB" altLang="ja-JP" smtClean="0"/>
              <a:t>Fifth level</a:t>
            </a:r>
          </a:p>
        </p:txBody>
      </p:sp>
      <p:sp>
        <p:nvSpPr>
          <p:cNvPr id="8" name="Date Placeholder 3"/>
          <p:cNvSpPr>
            <a:spLocks noGrp="1"/>
          </p:cNvSpPr>
          <p:nvPr>
            <p:ph type="dt" sz="half" idx="2"/>
          </p:nvPr>
        </p:nvSpPr>
        <p:spPr bwMode="auto">
          <a:xfrm>
            <a:off x="319088" y="6500813"/>
            <a:ext cx="2233612" cy="2159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defRPr sz="800" b="0">
                <a:solidFill>
                  <a:srgbClr val="005FAA"/>
                </a:solidFill>
                <a:latin typeface="Tahoma" charset="0"/>
              </a:defRPr>
            </a:lvl1pPr>
          </a:lstStyle>
          <a:p>
            <a:pPr>
              <a:defRPr/>
            </a:pPr>
            <a:r>
              <a:rPr lang="en-GB"/>
              <a:t>© GEO Secretariat</a:t>
            </a:r>
          </a:p>
        </p:txBody>
      </p:sp>
      <p:sp>
        <p:nvSpPr>
          <p:cNvPr id="9" name="Slide Number Placeholder 5"/>
          <p:cNvSpPr>
            <a:spLocks noGrp="1"/>
          </p:cNvSpPr>
          <p:nvPr>
            <p:ph type="sldNum" sz="quarter" idx="4"/>
          </p:nvPr>
        </p:nvSpPr>
        <p:spPr bwMode="auto">
          <a:xfrm>
            <a:off x="7037388" y="6500813"/>
            <a:ext cx="1905000" cy="2159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800" b="0">
                <a:solidFill>
                  <a:srgbClr val="005FAA"/>
                </a:solidFill>
                <a:latin typeface="Tahoma" pitchFamily="34" charset="0"/>
                <a:ea typeface="ＭＳ Ｐゴシック" charset="-128"/>
              </a:defRPr>
            </a:lvl1pPr>
          </a:lstStyle>
          <a:p>
            <a:pPr>
              <a:defRPr/>
            </a:pPr>
            <a:r>
              <a:rPr lang="en-GB" altLang="ja-JP"/>
              <a:t>slide </a:t>
            </a:r>
            <a:fld id="{E11DBDA7-9B09-448C-9A78-870286243E2E}" type="slidenum">
              <a:rPr lang="en-GB" altLang="ja-JP"/>
              <a:pPr>
                <a:defRPr/>
              </a:pPr>
              <a:t>‹#›</a:t>
            </a:fld>
            <a:endParaRPr lang="en-GB" altLang="ja-JP"/>
          </a:p>
        </p:txBody>
      </p:sp>
    </p:spTree>
  </p:cSld>
  <p:clrMap bg1="lt1" tx1="dk1" bg2="lt2" tx2="dk2" accent1="accent1" accent2="accent2" accent3="accent3" accent4="accent4" accent5="accent5" accent6="accent6" hlink="hlink" folHlink="folHlink"/>
  <p:sldLayoutIdLst>
    <p:sldLayoutId id="2147483957" r:id="rId1"/>
  </p:sldLayoutIdLst>
  <p:transition/>
  <p:hf hdr="0" dt="0"/>
  <p:txStyles>
    <p:titleStyle>
      <a:lvl1pPr algn="ctr" rtl="0" eaLnBrk="0" fontAlgn="base" hangingPunct="0">
        <a:spcBef>
          <a:spcPct val="0"/>
        </a:spcBef>
        <a:spcAft>
          <a:spcPct val="0"/>
        </a:spcAft>
        <a:defRPr sz="3200">
          <a:solidFill>
            <a:srgbClr val="005296"/>
          </a:solidFill>
          <a:latin typeface="Arial" pitchFamily="34" charset="0"/>
          <a:ea typeface="+mj-ea"/>
          <a:cs typeface="+mj-cs"/>
        </a:defRPr>
      </a:lvl1pPr>
      <a:lvl2pPr algn="ctr" rtl="0" eaLnBrk="0" fontAlgn="base" hangingPunct="0">
        <a:spcBef>
          <a:spcPct val="0"/>
        </a:spcBef>
        <a:spcAft>
          <a:spcPct val="0"/>
        </a:spcAft>
        <a:defRPr sz="3200">
          <a:solidFill>
            <a:srgbClr val="005296"/>
          </a:solidFill>
          <a:latin typeface="Arial" pitchFamily="34" charset="0"/>
        </a:defRPr>
      </a:lvl2pPr>
      <a:lvl3pPr algn="ctr" rtl="0" eaLnBrk="0" fontAlgn="base" hangingPunct="0">
        <a:spcBef>
          <a:spcPct val="0"/>
        </a:spcBef>
        <a:spcAft>
          <a:spcPct val="0"/>
        </a:spcAft>
        <a:defRPr sz="3200">
          <a:solidFill>
            <a:srgbClr val="005296"/>
          </a:solidFill>
          <a:latin typeface="Arial" pitchFamily="34" charset="0"/>
        </a:defRPr>
      </a:lvl3pPr>
      <a:lvl4pPr algn="ctr" rtl="0" eaLnBrk="0" fontAlgn="base" hangingPunct="0">
        <a:spcBef>
          <a:spcPct val="0"/>
        </a:spcBef>
        <a:spcAft>
          <a:spcPct val="0"/>
        </a:spcAft>
        <a:defRPr sz="3200">
          <a:solidFill>
            <a:srgbClr val="005296"/>
          </a:solidFill>
          <a:latin typeface="Arial" pitchFamily="34" charset="0"/>
        </a:defRPr>
      </a:lvl4pPr>
      <a:lvl5pPr algn="ctr" rtl="0" eaLnBrk="0" fontAlgn="base" hangingPunct="0">
        <a:spcBef>
          <a:spcPct val="0"/>
        </a:spcBef>
        <a:spcAft>
          <a:spcPct val="0"/>
        </a:spcAft>
        <a:defRPr sz="3200">
          <a:solidFill>
            <a:srgbClr val="005296"/>
          </a:solidFill>
          <a:latin typeface="Arial"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2400">
          <a:solidFill>
            <a:srgbClr val="005296"/>
          </a:solidFill>
          <a:latin typeface="Arial" pitchFamily="34" charset="0"/>
          <a:ea typeface="+mn-ea"/>
          <a:cs typeface="+mn-cs"/>
        </a:defRPr>
      </a:lvl1pPr>
      <a:lvl2pPr marL="742950" indent="-285750" algn="l" rtl="0" eaLnBrk="0" fontAlgn="base" hangingPunct="0">
        <a:spcBef>
          <a:spcPct val="20000"/>
        </a:spcBef>
        <a:spcAft>
          <a:spcPct val="0"/>
        </a:spcAft>
        <a:buChar char="–"/>
        <a:defRPr sz="2000">
          <a:solidFill>
            <a:srgbClr val="005296"/>
          </a:solidFill>
          <a:latin typeface="Arial" pitchFamily="34" charset="0"/>
        </a:defRPr>
      </a:lvl2pPr>
      <a:lvl3pPr marL="1143000" indent="-228600" algn="l" rtl="0" eaLnBrk="0" fontAlgn="base" hangingPunct="0">
        <a:spcBef>
          <a:spcPct val="20000"/>
        </a:spcBef>
        <a:spcAft>
          <a:spcPct val="0"/>
        </a:spcAft>
        <a:buChar char="•"/>
        <a:defRPr sz="2400">
          <a:solidFill>
            <a:srgbClr val="005296"/>
          </a:solidFill>
          <a:latin typeface="Arial" pitchFamily="34" charset="0"/>
        </a:defRPr>
      </a:lvl3pPr>
      <a:lvl4pPr marL="1600200" indent="-228600" algn="l" rtl="0" eaLnBrk="0" fontAlgn="base" hangingPunct="0">
        <a:spcBef>
          <a:spcPct val="20000"/>
        </a:spcBef>
        <a:spcAft>
          <a:spcPct val="0"/>
        </a:spcAft>
        <a:buChar char="–"/>
        <a:defRPr sz="1600">
          <a:solidFill>
            <a:srgbClr val="005296"/>
          </a:solidFill>
          <a:latin typeface="Arial" pitchFamily="34" charset="0"/>
        </a:defRPr>
      </a:lvl4pPr>
      <a:lvl5pPr marL="2057400" indent="-228600" algn="l" rtl="0" eaLnBrk="0" fontAlgn="base" hangingPunct="0">
        <a:spcBef>
          <a:spcPct val="20000"/>
        </a:spcBef>
        <a:spcAft>
          <a:spcPct val="0"/>
        </a:spcAft>
        <a:buChar char="»"/>
        <a:defRPr sz="1400">
          <a:solidFill>
            <a:srgbClr val="005296"/>
          </a:solidFill>
          <a:latin typeface="Arial" pitchFamily="34" charset="0"/>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3"/>
          <p:cNvSpPr>
            <a:spLocks noChangeArrowheads="1"/>
          </p:cNvSpPr>
          <p:nvPr/>
        </p:nvSpPr>
        <p:spPr bwMode="auto">
          <a:xfrm>
            <a:off x="228600" y="3810000"/>
            <a:ext cx="8686800" cy="2667000"/>
          </a:xfrm>
          <a:prstGeom prst="rect">
            <a:avLst/>
          </a:prstGeom>
          <a:noFill/>
          <a:ln w="9525">
            <a:noFill/>
            <a:miter lim="800000"/>
            <a:headEnd/>
            <a:tailEnd/>
          </a:ln>
        </p:spPr>
        <p:txBody>
          <a:bodyPr anchor="ctr"/>
          <a:lstStyle/>
          <a:p>
            <a:r>
              <a:rPr lang="en-US" altLang="ja-JP" sz="2800">
                <a:solidFill>
                  <a:srgbClr val="000000"/>
                </a:solidFill>
                <a:ea typeface="ＭＳ Ｐゴシック"/>
                <a:cs typeface="Arial" charset="0"/>
              </a:rPr>
              <a:t>Alan Edwards</a:t>
            </a:r>
            <a:r>
              <a:rPr lang="en-US" altLang="ja-JP" sz="2400">
                <a:solidFill>
                  <a:srgbClr val="000000"/>
                </a:solidFill>
                <a:ea typeface="ＭＳ Ｐゴシック"/>
                <a:cs typeface="Arial" charset="0"/>
              </a:rPr>
              <a:t/>
            </a:r>
            <a:br>
              <a:rPr lang="en-US" altLang="ja-JP" sz="2400">
                <a:solidFill>
                  <a:srgbClr val="000000"/>
                </a:solidFill>
                <a:ea typeface="ＭＳ Ｐゴシック"/>
                <a:cs typeface="Arial" charset="0"/>
              </a:rPr>
            </a:br>
            <a:r>
              <a:rPr lang="en-US" altLang="ja-JP" sz="2400">
                <a:solidFill>
                  <a:srgbClr val="000000"/>
                </a:solidFill>
                <a:ea typeface="ＭＳ Ｐゴシック"/>
                <a:cs typeface="Arial" charset="0"/>
              </a:rPr>
              <a:t>European Commission</a:t>
            </a:r>
          </a:p>
          <a:p>
            <a:endParaRPr lang="en-US" altLang="ja-JP" sz="2400">
              <a:solidFill>
                <a:srgbClr val="000000"/>
              </a:solidFill>
              <a:ea typeface="ＭＳ Ｐゴシック"/>
              <a:cs typeface="Arial" charset="0"/>
            </a:endParaRPr>
          </a:p>
          <a:p>
            <a:r>
              <a:rPr lang="en-US" altLang="ja-JP" sz="2400">
                <a:solidFill>
                  <a:srgbClr val="000000"/>
                </a:solidFill>
                <a:ea typeface="ＭＳ Ｐゴシック"/>
                <a:cs typeface="Arial" charset="0"/>
              </a:rPr>
              <a:t>2</a:t>
            </a:r>
            <a:r>
              <a:rPr lang="en-US" altLang="ja-JP" sz="2400" baseline="30000">
                <a:solidFill>
                  <a:srgbClr val="000000"/>
                </a:solidFill>
                <a:ea typeface="ＭＳ Ｐゴシック"/>
                <a:cs typeface="Arial" charset="0"/>
              </a:rPr>
              <a:t>nd</a:t>
            </a:r>
            <a:r>
              <a:rPr lang="en-US" altLang="ja-JP" sz="2400">
                <a:solidFill>
                  <a:srgbClr val="000000"/>
                </a:solidFill>
                <a:ea typeface="ＭＳ Ｐゴシック"/>
                <a:cs typeface="Arial" charset="0"/>
              </a:rPr>
              <a:t> GEOSS S&amp;T Workshop, Bonn, Germany</a:t>
            </a:r>
          </a:p>
          <a:p>
            <a:r>
              <a:rPr lang="en-US" altLang="ja-JP" sz="2400">
                <a:solidFill>
                  <a:srgbClr val="000000"/>
                </a:solidFill>
                <a:ea typeface="ＭＳ Ｐゴシック"/>
                <a:cs typeface="Arial" charset="0"/>
              </a:rPr>
              <a:t>28-31 August 2012</a:t>
            </a:r>
          </a:p>
          <a:p>
            <a:endParaRPr lang="en-US" altLang="ja-JP" sz="2400">
              <a:solidFill>
                <a:srgbClr val="000000"/>
              </a:solidFill>
              <a:ea typeface="ＭＳ Ｐゴシック"/>
              <a:cs typeface="Arial" charset="0"/>
            </a:endParaRPr>
          </a:p>
          <a:p>
            <a:r>
              <a:rPr lang="en-US" altLang="ja-JP" sz="2400">
                <a:solidFill>
                  <a:srgbClr val="000000"/>
                </a:solidFill>
                <a:ea typeface="ＭＳ Ｐゴシック"/>
                <a:cs typeface="Arial" charset="0"/>
              </a:rPr>
              <a:t>* </a:t>
            </a:r>
            <a:r>
              <a:rPr lang="en-US" altLang="ja-JP" sz="2000">
                <a:solidFill>
                  <a:srgbClr val="000000"/>
                </a:solidFill>
                <a:ea typeface="ＭＳ Ｐゴシック"/>
                <a:cs typeface="Arial" charset="0"/>
              </a:rPr>
              <a:t>The views expressed are those of the speaker and do not represent the official position of the European Commission</a:t>
            </a:r>
            <a:br>
              <a:rPr lang="en-US" altLang="ja-JP" sz="2000">
                <a:solidFill>
                  <a:srgbClr val="000000"/>
                </a:solidFill>
                <a:ea typeface="ＭＳ Ｐゴシック"/>
                <a:cs typeface="Arial" charset="0"/>
              </a:rPr>
            </a:br>
            <a:endParaRPr lang="en-US" altLang="ja-JP" sz="2000">
              <a:solidFill>
                <a:srgbClr val="000000"/>
              </a:solidFill>
              <a:ea typeface="ＭＳ Ｐゴシック"/>
              <a:cs typeface="Arial" charset="0"/>
            </a:endParaRPr>
          </a:p>
        </p:txBody>
      </p:sp>
      <p:sp>
        <p:nvSpPr>
          <p:cNvPr id="3" name="Title 2"/>
          <p:cNvSpPr>
            <a:spLocks noGrp="1"/>
          </p:cNvSpPr>
          <p:nvPr>
            <p:ph type="title"/>
          </p:nvPr>
        </p:nvSpPr>
        <p:spPr>
          <a:xfrm>
            <a:off x="-381000" y="1676400"/>
            <a:ext cx="9525000" cy="1676400"/>
          </a:xfrm>
        </p:spPr>
        <p:txBody>
          <a:bodyPr/>
          <a:lstStyle/>
          <a:p>
            <a:pPr>
              <a:defRPr/>
            </a:pPr>
            <a:r>
              <a:rPr lang="en-GB" sz="2800" b="1" smtClean="0">
                <a:solidFill>
                  <a:srgbClr val="000000"/>
                </a:solidFill>
                <a:latin typeface="Arial" charset="0"/>
              </a:rPr>
              <a:t>Implementing GEOSS: How did we get here?</a:t>
            </a:r>
            <a:br>
              <a:rPr lang="en-GB" sz="2800" b="1" smtClean="0">
                <a:solidFill>
                  <a:srgbClr val="000000"/>
                </a:solidFill>
                <a:latin typeface="Arial" charset="0"/>
              </a:rPr>
            </a:br>
            <a:r>
              <a:rPr lang="en-GB" sz="2800" b="1" smtClean="0">
                <a:solidFill>
                  <a:srgbClr val="000000"/>
                </a:solidFill>
                <a:latin typeface="Arial" charset="0"/>
              </a:rPr>
              <a:t>Assessing the Strategic Targets by the IBs </a:t>
            </a:r>
            <a:endParaRPr lang="en-US" sz="2800" b="1" smtClean="0">
              <a:solidFill>
                <a:srgbClr val="000000"/>
              </a:solidFill>
              <a:latin typeface="Arial" charset="0"/>
            </a:endParaRPr>
          </a:p>
        </p:txBody>
      </p:sp>
      <p:pic>
        <p:nvPicPr>
          <p:cNvPr id="5123" name="Picture 4"/>
          <p:cNvPicPr>
            <a:picLocks noChangeAspect="1" noChangeArrowheads="1"/>
          </p:cNvPicPr>
          <p:nvPr/>
        </p:nvPicPr>
        <p:blipFill>
          <a:blip r:embed="rId3"/>
          <a:srcRect/>
          <a:stretch>
            <a:fillRect/>
          </a:stretch>
        </p:blipFill>
        <p:spPr bwMode="auto">
          <a:xfrm>
            <a:off x="0" y="838200"/>
            <a:ext cx="5181600" cy="523875"/>
          </a:xfrm>
          <a:prstGeom prst="rect">
            <a:avLst/>
          </a:prstGeom>
          <a:noFill/>
          <a:ln w="9525">
            <a:noFill/>
            <a:miter lim="800000"/>
            <a:headEnd/>
            <a:tailEnd/>
          </a:ln>
        </p:spPr>
      </p:pic>
      <p:pic>
        <p:nvPicPr>
          <p:cNvPr id="5124" name="Picture 4"/>
          <p:cNvPicPr>
            <a:picLocks noChangeAspect="1" noChangeArrowheads="1"/>
          </p:cNvPicPr>
          <p:nvPr/>
        </p:nvPicPr>
        <p:blipFill>
          <a:blip r:embed="rId3"/>
          <a:srcRect/>
          <a:stretch>
            <a:fillRect/>
          </a:stretch>
        </p:blipFill>
        <p:spPr bwMode="auto">
          <a:xfrm>
            <a:off x="5189538" y="838200"/>
            <a:ext cx="5181600" cy="5238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 Box 3"/>
          <p:cNvSpPr txBox="1">
            <a:spLocks noChangeArrowheads="1"/>
          </p:cNvSpPr>
          <p:nvPr/>
        </p:nvSpPr>
        <p:spPr bwMode="auto">
          <a:xfrm>
            <a:off x="250825" y="620713"/>
            <a:ext cx="8370888"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 – a shining star</a:t>
            </a:r>
          </a:p>
        </p:txBody>
      </p:sp>
      <p:sp>
        <p:nvSpPr>
          <p:cNvPr id="76804" name="Text Box 4"/>
          <p:cNvSpPr txBox="1">
            <a:spLocks noChangeArrowheads="1"/>
          </p:cNvSpPr>
          <p:nvPr/>
        </p:nvSpPr>
        <p:spPr bwMode="auto">
          <a:xfrm>
            <a:off x="539750" y="1557338"/>
            <a:ext cx="7783513" cy="2112962"/>
          </a:xfrm>
          <a:prstGeom prst="rect">
            <a:avLst/>
          </a:prstGeom>
          <a:noFill/>
          <a:ln w="9525">
            <a:noFill/>
            <a:miter lim="800000"/>
            <a:headEnd/>
            <a:tailEnd/>
          </a:ln>
        </p:spPr>
        <p:txBody>
          <a:bodyPr lIns="90000" tIns="46800" rIns="90000" bIns="46800"/>
          <a:lstStyle/>
          <a:p>
            <a:pPr algn="ctr" defTabSz="449263" eaLnBrk="0" hangingPunct="0">
              <a:spcBef>
                <a:spcPts val="9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000">
                <a:solidFill>
                  <a:srgbClr val="000000"/>
                </a:solidFill>
                <a:ea typeface="Arial Unicode MS" pitchFamily="34" charset="-128"/>
                <a:cs typeface="Arial Unicode MS" pitchFamily="34" charset="-128"/>
              </a:rPr>
              <a:t>GEO is a very exciting and innovative initiative that seeks to not only understand how to carry out</a:t>
            </a:r>
            <a:br>
              <a:rPr lang="en-GB" sz="3000">
                <a:solidFill>
                  <a:srgbClr val="000000"/>
                </a:solidFill>
                <a:ea typeface="Arial Unicode MS" pitchFamily="34" charset="-128"/>
                <a:cs typeface="Arial Unicode MS" pitchFamily="34" charset="-128"/>
              </a:rPr>
            </a:br>
            <a:r>
              <a:rPr lang="en-GB" sz="3000">
                <a:solidFill>
                  <a:srgbClr val="000000"/>
                </a:solidFill>
                <a:ea typeface="Arial Unicode MS" pitchFamily="34" charset="-128"/>
                <a:cs typeface="Arial Unicode MS" pitchFamily="34" charset="-128"/>
              </a:rPr>
              <a:t>system of systems engineering,</a:t>
            </a:r>
            <a:br>
              <a:rPr lang="en-GB" sz="3000">
                <a:solidFill>
                  <a:srgbClr val="000000"/>
                </a:solidFill>
                <a:ea typeface="Arial Unicode MS" pitchFamily="34" charset="-128"/>
                <a:cs typeface="Arial Unicode MS" pitchFamily="34" charset="-128"/>
              </a:rPr>
            </a:br>
            <a:r>
              <a:rPr lang="en-GB" sz="3000">
                <a:solidFill>
                  <a:srgbClr val="000000"/>
                </a:solidFill>
                <a:ea typeface="Arial Unicode MS" pitchFamily="34" charset="-128"/>
                <a:cs typeface="Arial Unicode MS" pitchFamily="34" charset="-128"/>
              </a:rPr>
              <a:t>which in itself is a major challenge,</a:t>
            </a:r>
          </a:p>
        </p:txBody>
      </p:sp>
      <p:sp>
        <p:nvSpPr>
          <p:cNvPr id="76805" name="Text Box 5"/>
          <p:cNvSpPr txBox="1">
            <a:spLocks noChangeArrowheads="1"/>
          </p:cNvSpPr>
          <p:nvPr/>
        </p:nvSpPr>
        <p:spPr bwMode="auto">
          <a:xfrm>
            <a:off x="755650" y="4149725"/>
            <a:ext cx="7788275" cy="1987550"/>
          </a:xfrm>
          <a:prstGeom prst="rect">
            <a:avLst/>
          </a:prstGeom>
          <a:noFill/>
          <a:ln w="9525">
            <a:noFill/>
            <a:miter lim="800000"/>
            <a:headEnd/>
            <a:tailEnd/>
          </a:ln>
        </p:spPr>
        <p:txBody>
          <a:bodyPr lIns="90000" tIns="46800" rIns="90000" bIns="46800"/>
          <a:lstStyle/>
          <a:p>
            <a:pPr algn="ctr" defTabSz="449263" eaLnBrk="0" hangingPunct="0">
              <a:spcBef>
                <a:spcPts val="900"/>
              </a:spcBef>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3200">
                <a:solidFill>
                  <a:srgbClr val="000000"/>
                </a:solidFill>
                <a:latin typeface="Tahoma" pitchFamily="34" charset="0"/>
                <a:ea typeface="Arial Unicode MS" pitchFamily="34" charset="-128"/>
                <a:cs typeface="Arial Unicode MS" pitchFamily="34" charset="-128"/>
              </a:rPr>
              <a:t>But endeavours to do this within the framework of a </a:t>
            </a:r>
            <a:r>
              <a:rPr lang="en-GB" sz="3200">
                <a:solidFill>
                  <a:schemeClr val="tx1"/>
                </a:solidFill>
                <a:latin typeface="Tahoma" pitchFamily="34" charset="0"/>
                <a:ea typeface="Arial Unicode MS" pitchFamily="34" charset="-128"/>
                <a:cs typeface="Arial Unicode MS" pitchFamily="34" charset="-128"/>
              </a:rPr>
              <a:t>VOLUNTARY</a:t>
            </a:r>
            <a:r>
              <a:rPr lang="en-GB" sz="3200">
                <a:solidFill>
                  <a:srgbClr val="000000"/>
                </a:solidFill>
                <a:latin typeface="Tahoma" pitchFamily="34" charset="0"/>
                <a:ea typeface="Arial Unicode MS" pitchFamily="34" charset="-128"/>
                <a:cs typeface="Arial Unicode MS" pitchFamily="34" charset="-128"/>
              </a:rPr>
              <a:t> global inter-governmental framework:</a:t>
            </a:r>
            <a:br>
              <a:rPr lang="en-GB" sz="3200">
                <a:solidFill>
                  <a:srgbClr val="000000"/>
                </a:solidFill>
                <a:latin typeface="Tahoma" pitchFamily="34" charset="0"/>
                <a:ea typeface="Arial Unicode MS" pitchFamily="34" charset="-128"/>
                <a:cs typeface="Arial Unicode MS" pitchFamily="34" charset="-128"/>
              </a:rPr>
            </a:br>
            <a:r>
              <a:rPr lang="en-GB" sz="3200">
                <a:solidFill>
                  <a:schemeClr val="tx1"/>
                </a:solidFill>
                <a:latin typeface="Tahoma" pitchFamily="34" charset="0"/>
                <a:ea typeface="Arial Unicode MS" pitchFamily="34" charset="-128"/>
                <a:cs typeface="Arial Unicode MS" pitchFamily="34" charset="-128"/>
              </a:rPr>
              <a:t>a real experiment in governance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7680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additive="repl">
                                        <p:cTn id="10" dur="1" fill="hold">
                                          <p:stCondLst>
                                            <p:cond delay="0"/>
                                          </p:stCondLst>
                                        </p:cTn>
                                        <p:tgtEl>
                                          <p:spTgt spid="7680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3"/>
          <p:cNvSpPr>
            <a:spLocks noGrp="1"/>
          </p:cNvSpPr>
          <p:nvPr>
            <p:ph idx="4294967295"/>
          </p:nvPr>
        </p:nvSpPr>
        <p:spPr>
          <a:xfrm>
            <a:off x="179388" y="2060575"/>
            <a:ext cx="8667750" cy="3806825"/>
          </a:xfrm>
        </p:spPr>
        <p:txBody>
          <a:bodyPr/>
          <a:lstStyle/>
          <a:p>
            <a:pPr>
              <a:buFontTx/>
              <a:buNone/>
            </a:pPr>
            <a:r>
              <a:rPr lang="en-US" smtClean="0">
                <a:latin typeface="Arial" charset="0"/>
              </a:rPr>
              <a:t>	</a:t>
            </a:r>
            <a:r>
              <a:rPr lang="en-US" sz="3000" b="1" smtClean="0">
                <a:solidFill>
                  <a:srgbClr val="000000"/>
                </a:solidFill>
                <a:latin typeface="Arial" charset="0"/>
              </a:rPr>
              <a:t>The GEO Community has already addressed many issues</a:t>
            </a:r>
            <a:r>
              <a:rPr lang="en-GB" sz="3000" b="1" smtClean="0">
                <a:solidFill>
                  <a:srgbClr val="000000"/>
                </a:solidFill>
                <a:latin typeface="Arial" charset="0"/>
              </a:rPr>
              <a:t>.  And there are undoubtedly many more points to be addressed in the coming years.  </a:t>
            </a:r>
          </a:p>
          <a:p>
            <a:pPr>
              <a:buFontTx/>
              <a:buNone/>
            </a:pPr>
            <a:r>
              <a:rPr lang="en-GB" sz="3000" b="1" smtClean="0">
                <a:solidFill>
                  <a:srgbClr val="000000"/>
                </a:solidFill>
                <a:latin typeface="Arial" charset="0"/>
              </a:rPr>
              <a:t>	What is imperative is that we learn from these experiences and take these fully into account when formulating the proposals for GEO Post-2015.</a:t>
            </a:r>
            <a:endParaRPr lang="en-US" sz="3200" b="1" smtClean="0">
              <a:solidFill>
                <a:srgbClr val="000000"/>
              </a:solidFill>
              <a:latin typeface="Arial" charset="0"/>
            </a:endParaRPr>
          </a:p>
        </p:txBody>
      </p:sp>
      <p:sp>
        <p:nvSpPr>
          <p:cNvPr id="30723" name="Text Box 3"/>
          <p:cNvSpPr txBox="1">
            <a:spLocks noChangeArrowheads="1"/>
          </p:cNvSpPr>
          <p:nvPr/>
        </p:nvSpPr>
        <p:spPr bwMode="auto">
          <a:xfrm>
            <a:off x="250825" y="765175"/>
            <a:ext cx="8370888" cy="1066800"/>
          </a:xfrm>
          <a:prstGeom prst="rect">
            <a:avLst/>
          </a:prstGeom>
          <a:noFill/>
          <a:ln w="9525">
            <a:noFill/>
            <a:miter lim="800000"/>
            <a:headEnd/>
            <a:tailEnd/>
          </a:ln>
        </p:spPr>
        <p:txBody>
          <a:bodyPr lIns="90000" tIns="46800" rIns="90000" bIns="46800" anchor="ctr"/>
          <a:lstStyle/>
          <a:p>
            <a:pPr algn="ct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rPr>
              <a:t>GEO – the Next Testament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3"/>
          <p:cNvSpPr txBox="1">
            <a:spLocks noChangeArrowheads="1"/>
          </p:cNvSpPr>
          <p:nvPr/>
        </p:nvSpPr>
        <p:spPr bwMode="auto">
          <a:xfrm>
            <a:off x="250825" y="692150"/>
            <a:ext cx="8370888"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The GENESIS of GEO</a:t>
            </a:r>
          </a:p>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solidFill>
                  <a:schemeClr val="tx1"/>
                </a:solidFill>
                <a:latin typeface="Tahoma" pitchFamily="34" charset="0"/>
                <a:ea typeface="Arial Unicode MS" pitchFamily="34" charset="-128"/>
                <a:cs typeface="Arial Unicode MS" pitchFamily="34" charset="-128"/>
              </a:rPr>
              <a:t>(not the authorised, but the simplified and adapted version)</a:t>
            </a:r>
          </a:p>
        </p:txBody>
      </p:sp>
      <p:sp>
        <p:nvSpPr>
          <p:cNvPr id="76804" name="Text Box 4"/>
          <p:cNvSpPr txBox="1">
            <a:spLocks noChangeArrowheads="1"/>
          </p:cNvSpPr>
          <p:nvPr/>
        </p:nvSpPr>
        <p:spPr bwMode="auto">
          <a:xfrm>
            <a:off x="827088" y="1773238"/>
            <a:ext cx="7705725" cy="1392237"/>
          </a:xfrm>
          <a:prstGeom prst="rect">
            <a:avLst/>
          </a:prstGeom>
          <a:noFill/>
          <a:ln w="9525">
            <a:noFill/>
            <a:miter lim="800000"/>
            <a:headEnd/>
            <a:tailEnd/>
          </a:ln>
        </p:spPr>
        <p:txBody>
          <a:bodyPr lIns="90000" tIns="46800" rIns="90000" bIns="46800"/>
          <a:lstStyle/>
          <a:p>
            <a:pPr defTabSz="449263">
              <a:spcAft>
                <a:spcPct val="30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zh-CN" sz="2400">
                <a:solidFill>
                  <a:srgbClr val="000000"/>
                </a:solidFill>
                <a:ea typeface="宋体" charset="-122"/>
              </a:rPr>
              <a:t>In the beginning, the GEO Community begat*</a:t>
            </a:r>
          </a:p>
          <a:p>
            <a:pPr defTabSz="449263">
              <a:spcAft>
                <a:spcPct val="30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zh-CN" sz="2400">
                <a:solidFill>
                  <a:srgbClr val="000000"/>
                </a:solidFill>
                <a:ea typeface="宋体" charset="-122"/>
              </a:rPr>
              <a:t>- the GEOSS 10-Year Implementation Plan &amp;</a:t>
            </a:r>
          </a:p>
          <a:p>
            <a:pPr defTabSz="449263">
              <a:spcAft>
                <a:spcPct val="30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zh-CN" sz="2400">
                <a:solidFill>
                  <a:srgbClr val="000000"/>
                </a:solidFill>
                <a:ea typeface="宋体" charset="-122"/>
              </a:rPr>
              <a:t>- the GEOSS 10-Year IP Plan Reference Document</a:t>
            </a:r>
            <a:endParaRPr lang="en-GB" sz="2400">
              <a:solidFill>
                <a:srgbClr val="000000"/>
              </a:solidFill>
            </a:endParaRPr>
          </a:p>
        </p:txBody>
      </p:sp>
      <p:sp>
        <p:nvSpPr>
          <p:cNvPr id="76805" name="Text Box 5"/>
          <p:cNvSpPr txBox="1">
            <a:spLocks noChangeArrowheads="1"/>
          </p:cNvSpPr>
          <p:nvPr/>
        </p:nvSpPr>
        <p:spPr bwMode="auto">
          <a:xfrm>
            <a:off x="539750" y="3357563"/>
            <a:ext cx="7921625" cy="2592387"/>
          </a:xfrm>
          <a:prstGeom prst="rect">
            <a:avLst/>
          </a:prstGeom>
          <a:noFill/>
          <a:ln w="9525">
            <a:noFill/>
            <a:miter lim="800000"/>
            <a:headEnd/>
            <a:tailEnd/>
          </a:ln>
        </p:spPr>
        <p:txBody>
          <a:bodyPr lIns="90000" tIns="46800" rIns="90000" bIns="46800"/>
          <a:lstStyle/>
          <a:p>
            <a:pPr algn="ctr" defTabSz="449263" eaLnBrk="0" hangingPunct="0">
              <a:lnSpc>
                <a:spcPct val="80000"/>
              </a:lnSpc>
              <a:spcAft>
                <a:spcPct val="20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solidFill>
                  <a:srgbClr val="000000"/>
                </a:solidFill>
              </a:rPr>
              <a:t>In </a:t>
            </a:r>
            <a:r>
              <a:rPr lang="en-GB" altLang="zh-CN" sz="2800">
                <a:solidFill>
                  <a:srgbClr val="000000"/>
                </a:solidFill>
                <a:ea typeface="宋体" charset="-122"/>
              </a:rPr>
              <a:t>which the GEO Community</a:t>
            </a:r>
            <a:br>
              <a:rPr lang="en-GB" altLang="zh-CN" sz="2800">
                <a:solidFill>
                  <a:srgbClr val="000000"/>
                </a:solidFill>
                <a:ea typeface="宋体" charset="-122"/>
              </a:rPr>
            </a:br>
            <a:r>
              <a:rPr lang="en-GB" altLang="zh-CN" sz="2800" u="sng">
                <a:solidFill>
                  <a:schemeClr val="tx1"/>
                </a:solidFill>
                <a:ea typeface="宋体" charset="-122"/>
              </a:rPr>
              <a:t>VOLUNTEERED</a:t>
            </a:r>
            <a:endParaRPr lang="en-GB" sz="2400">
              <a:solidFill>
                <a:srgbClr val="000000"/>
              </a:solidFill>
            </a:endParaRPr>
          </a:p>
          <a:p>
            <a:pPr defTabSz="449263" eaLnBrk="0" hangingPunct="0">
              <a:lnSpc>
                <a:spcPct val="80000"/>
              </a:lnSpc>
              <a:spcBef>
                <a:spcPct val="20000"/>
              </a:spcBef>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a:solidFill>
                  <a:srgbClr val="000000"/>
                </a:solidFill>
              </a:rPr>
              <a:t> </a:t>
            </a:r>
            <a:r>
              <a:rPr lang="en-GB" sz="2800">
                <a:solidFill>
                  <a:schemeClr val="tx1"/>
                </a:solidFill>
              </a:rPr>
              <a:t>107</a:t>
            </a:r>
            <a:r>
              <a:rPr lang="en-GB" sz="2800">
                <a:solidFill>
                  <a:srgbClr val="000000"/>
                </a:solidFill>
              </a:rPr>
              <a:t> Two-Year Targets</a:t>
            </a:r>
            <a:endParaRPr lang="en-GB" altLang="zh-CN" sz="2800">
              <a:solidFill>
                <a:srgbClr val="000000"/>
              </a:solidFill>
              <a:ea typeface="宋体" charset="-122"/>
            </a:endParaRPr>
          </a:p>
          <a:p>
            <a: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a:solidFill>
                  <a:srgbClr val="000000"/>
                </a:solidFill>
              </a:rPr>
              <a:t>-   </a:t>
            </a:r>
            <a:r>
              <a:rPr lang="en-GB" sz="2800">
                <a:solidFill>
                  <a:schemeClr val="tx1"/>
                </a:solidFill>
              </a:rPr>
              <a:t>82</a:t>
            </a:r>
            <a:r>
              <a:rPr lang="en-GB" sz="2800">
                <a:solidFill>
                  <a:srgbClr val="000000"/>
                </a:solidFill>
              </a:rPr>
              <a:t> Six-Year Targets</a:t>
            </a:r>
          </a:p>
          <a:p>
            <a: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a:solidFill>
                  <a:srgbClr val="000000"/>
                </a:solidFill>
              </a:rPr>
              <a:t>-   </a:t>
            </a:r>
            <a:r>
              <a:rPr lang="en-GB" sz="2800">
                <a:solidFill>
                  <a:schemeClr val="tx1"/>
                </a:solidFill>
              </a:rPr>
              <a:t>52</a:t>
            </a:r>
            <a:r>
              <a:rPr lang="en-GB" sz="2800">
                <a:solidFill>
                  <a:srgbClr val="000000"/>
                </a:solidFill>
              </a:rPr>
              <a:t> Ten-Year Targets</a:t>
            </a:r>
          </a:p>
          <a:p>
            <a:pPr algn="ct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zh-CN" sz="2800">
                <a:solidFill>
                  <a:schemeClr val="tx1"/>
                </a:solidFill>
                <a:ea typeface="宋体" charset="-122"/>
              </a:rPr>
              <a:t>241 in total!</a:t>
            </a:r>
            <a:endParaRPr lang="en-GB" sz="2800">
              <a:solidFill>
                <a:schemeClr val="tx1"/>
              </a:solidFill>
            </a:endParaRPr>
          </a:p>
        </p:txBody>
      </p:sp>
      <p:sp>
        <p:nvSpPr>
          <p:cNvPr id="7172" name="Rectangle 5"/>
          <p:cNvSpPr>
            <a:spLocks noChangeArrowheads="1"/>
          </p:cNvSpPr>
          <p:nvPr/>
        </p:nvSpPr>
        <p:spPr bwMode="auto">
          <a:xfrm>
            <a:off x="609600" y="6324600"/>
            <a:ext cx="7704138" cy="288925"/>
          </a:xfrm>
          <a:prstGeom prst="rect">
            <a:avLst/>
          </a:prstGeom>
          <a:noFill/>
          <a:ln w="9525">
            <a:noFill/>
            <a:miter lim="800000"/>
            <a:headEnd/>
            <a:tailEnd/>
          </a:ln>
        </p:spPr>
        <p:txBody>
          <a:bodyPr/>
          <a:lstStyle/>
          <a:p>
            <a:pPr marL="342900" indent="-342900" eaLnBrk="0" hangingPunct="0">
              <a:spcBef>
                <a:spcPct val="20000"/>
              </a:spcBef>
            </a:pPr>
            <a:r>
              <a:rPr lang="en-US" sz="1200">
                <a:solidFill>
                  <a:srgbClr val="000066"/>
                </a:solidFill>
              </a:rPr>
              <a:t>* </a:t>
            </a:r>
            <a:r>
              <a:rPr lang="en-US" sz="1200">
                <a:solidFill>
                  <a:srgbClr val="000000"/>
                </a:solidFill>
              </a:rPr>
              <a:t>Gave rise to, or brought about</a:t>
            </a:r>
            <a:r>
              <a:rPr lang="en-US" sz="1200">
                <a:solidFill>
                  <a:srgbClr val="000066"/>
                </a:solidFill>
              </a:rPr>
              <a:t>	</a:t>
            </a:r>
            <a:endParaRPr lang="en-GB" altLang="zh-CN" sz="1200">
              <a:solidFill>
                <a:srgbClr val="33CC33"/>
              </a:solidFill>
              <a:ea typeface="宋体"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additive="repl">
                                        <p:cTn id="6" dur="1" fill="hold">
                                          <p:stCondLst>
                                            <p:cond delay="0"/>
                                          </p:stCondLst>
                                        </p:cTn>
                                        <p:tgtEl>
                                          <p:spTgt spid="768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7680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7680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7680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7680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fill="hold" nodeType="clickEffect">
                                  <p:stCondLst>
                                    <p:cond delay="0"/>
                                  </p:stCondLst>
                                  <p:childTnLst>
                                    <p:set>
                                      <p:cBhvr additive="repl">
                                        <p:cTn id="26" dur="1" fill="hold">
                                          <p:stCondLst>
                                            <p:cond delay="0"/>
                                          </p:stCondLst>
                                        </p:cTn>
                                        <p:tgtEl>
                                          <p:spTgt spid="7680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fill="hold" nodeType="clickEffect">
                                  <p:stCondLst>
                                    <p:cond delay="0"/>
                                  </p:stCondLst>
                                  <p:childTnLst>
                                    <p:set>
                                      <p:cBhvr additive="repl">
                                        <p:cTn id="30" dur="1" fill="hold">
                                          <p:stCondLst>
                                            <p:cond delay="0"/>
                                          </p:stCondLst>
                                        </p:cTn>
                                        <p:tgtEl>
                                          <p:spTgt spid="76805">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fill="hold" nodeType="clickEffect">
                                  <p:stCondLst>
                                    <p:cond delay="0"/>
                                  </p:stCondLst>
                                  <p:childTnLst>
                                    <p:set>
                                      <p:cBhvr additive="repl">
                                        <p:cTn id="34" dur="1" fill="hold">
                                          <p:stCondLst>
                                            <p:cond delay="0"/>
                                          </p:stCondLst>
                                        </p:cTn>
                                        <p:tgtEl>
                                          <p:spTgt spid="7680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3"/>
          <p:cNvSpPr txBox="1">
            <a:spLocks noChangeArrowheads="1"/>
          </p:cNvSpPr>
          <p:nvPr/>
        </p:nvSpPr>
        <p:spPr bwMode="auto">
          <a:xfrm>
            <a:off x="250825" y="692150"/>
            <a:ext cx="8370888" cy="936625"/>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The GENESIS of GEO</a:t>
            </a:r>
          </a:p>
        </p:txBody>
      </p:sp>
      <p:sp>
        <p:nvSpPr>
          <p:cNvPr id="76804" name="Text Box 4"/>
          <p:cNvSpPr txBox="1">
            <a:spLocks noChangeArrowheads="1"/>
          </p:cNvSpPr>
          <p:nvPr/>
        </p:nvSpPr>
        <p:spPr bwMode="auto">
          <a:xfrm>
            <a:off x="755650" y="1700213"/>
            <a:ext cx="7705725" cy="1008062"/>
          </a:xfrm>
          <a:prstGeom prst="rect">
            <a:avLst/>
          </a:prstGeom>
          <a:noFill/>
          <a:ln w="9525">
            <a:noFill/>
            <a:miter lim="800000"/>
            <a:headEnd/>
            <a:tailEnd/>
          </a:ln>
        </p:spPr>
        <p:txBody>
          <a:bodyPr lIns="90000" tIns="46800" rIns="90000" bIns="46800"/>
          <a:lstStyle/>
          <a:p>
            <a: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zh-CN" sz="2400">
                <a:solidFill>
                  <a:srgbClr val="000000"/>
                </a:solidFill>
                <a:ea typeface="宋体" charset="-122"/>
              </a:rPr>
              <a:t>The 10-Year Implementation Plan calls for a series of annual Work Plans to implement the GEOSS</a:t>
            </a:r>
            <a:r>
              <a:rPr lang="en-GB" altLang="zh-CN" sz="2800" b="0">
                <a:solidFill>
                  <a:srgbClr val="000000"/>
                </a:solidFill>
                <a:ea typeface="宋体" charset="-122"/>
              </a:rPr>
              <a:t>.</a:t>
            </a:r>
            <a:endParaRPr lang="en-GB" sz="2400">
              <a:solidFill>
                <a:srgbClr val="000000"/>
              </a:solidFill>
            </a:endParaRPr>
          </a:p>
        </p:txBody>
      </p:sp>
      <p:sp>
        <p:nvSpPr>
          <p:cNvPr id="76805" name="Text Box 5"/>
          <p:cNvSpPr txBox="1">
            <a:spLocks noChangeArrowheads="1"/>
          </p:cNvSpPr>
          <p:nvPr/>
        </p:nvSpPr>
        <p:spPr bwMode="auto">
          <a:xfrm>
            <a:off x="684213" y="3068638"/>
            <a:ext cx="7993062" cy="3168650"/>
          </a:xfrm>
          <a:prstGeom prst="rect">
            <a:avLst/>
          </a:prstGeom>
          <a:noFill/>
          <a:ln w="9525">
            <a:noFill/>
            <a:miter lim="800000"/>
            <a:headEnd/>
            <a:tailEnd/>
          </a:ln>
        </p:spPr>
        <p:txBody>
          <a:bodyPr lIns="90000" tIns="46800" rIns="90000" bIns="46800"/>
          <a:lstStyle/>
          <a:p>
            <a:pPr algn="ctr" defTabSz="449263" eaLnBrk="0" hangingPunct="0">
              <a:lnSpc>
                <a:spcPct val="80000"/>
              </a:lnSpc>
              <a:spcAft>
                <a:spcPct val="20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zh-CN" sz="2800">
                <a:solidFill>
                  <a:srgbClr val="000000"/>
                </a:solidFill>
                <a:ea typeface="宋体" charset="-122"/>
              </a:rPr>
              <a:t>And so it came to pass that the GEO Plenary</a:t>
            </a:r>
            <a:br>
              <a:rPr lang="en-GB" altLang="zh-CN" sz="2800">
                <a:solidFill>
                  <a:srgbClr val="000000"/>
                </a:solidFill>
                <a:ea typeface="宋体" charset="-122"/>
              </a:rPr>
            </a:br>
            <a:r>
              <a:rPr lang="en-GB" altLang="zh-CN" sz="2800" u="sng">
                <a:solidFill>
                  <a:schemeClr val="tx1"/>
                </a:solidFill>
                <a:ea typeface="宋体" charset="-122"/>
              </a:rPr>
              <a:t>ADOPTED</a:t>
            </a:r>
            <a:endParaRPr lang="en-GB" sz="2400">
              <a:solidFill>
                <a:srgbClr val="000000"/>
              </a:solidFill>
            </a:endParaRPr>
          </a:p>
          <a:p>
            <a:pPr defTabSz="449263" eaLnBrk="0" hangingPunct="0">
              <a:lnSpc>
                <a:spcPct val="80000"/>
              </a:lnSpc>
              <a:spcBef>
                <a:spcPct val="2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a:solidFill>
                  <a:srgbClr val="000000"/>
                </a:solidFill>
              </a:rPr>
              <a:t>- the </a:t>
            </a:r>
            <a:r>
              <a:rPr lang="en-GB" sz="2800">
                <a:solidFill>
                  <a:schemeClr val="tx1"/>
                </a:solidFill>
              </a:rPr>
              <a:t>2006 </a:t>
            </a:r>
            <a:r>
              <a:rPr lang="en-GB" sz="2800">
                <a:solidFill>
                  <a:srgbClr val="000000"/>
                </a:solidFill>
              </a:rPr>
              <a:t>         Work Plan</a:t>
            </a:r>
            <a:endParaRPr lang="en-GB" altLang="zh-CN" sz="2800">
              <a:solidFill>
                <a:srgbClr val="000000"/>
              </a:solidFill>
              <a:ea typeface="宋体" charset="-122"/>
            </a:endParaRPr>
          </a:p>
          <a:p>
            <a:pPr defTabSz="449263">
              <a:spcAft>
                <a:spcPct val="30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a:solidFill>
                  <a:srgbClr val="000000"/>
                </a:solidFill>
              </a:rPr>
              <a:t>- the </a:t>
            </a:r>
            <a:r>
              <a:rPr lang="en-GB" sz="2800">
                <a:solidFill>
                  <a:schemeClr val="tx1"/>
                </a:solidFill>
              </a:rPr>
              <a:t>2007-2009</a:t>
            </a:r>
            <a:r>
              <a:rPr lang="en-GB" sz="2800">
                <a:solidFill>
                  <a:srgbClr val="000000"/>
                </a:solidFill>
              </a:rPr>
              <a:t> Work Plan</a:t>
            </a:r>
          </a:p>
          <a:p>
            <a:pP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solidFill>
                  <a:srgbClr val="000000"/>
                </a:solidFill>
              </a:rPr>
              <a:t>Both of which take account of the 10-Year IP and the Targets in the Ref. Doc., (the 2006 WP explicitly, the 2007-2009 WP more implicitly.)</a:t>
            </a:r>
            <a:endParaRPr lang="en-GB" sz="240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768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7680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7680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7680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fill="hold" nodeType="clickEffect">
                                  <p:stCondLst>
                                    <p:cond delay="0"/>
                                  </p:stCondLst>
                                  <p:childTnLst>
                                    <p:set>
                                      <p:cBhvr additive="repl">
                                        <p:cTn id="22" dur="1" fill="hold">
                                          <p:stCondLst>
                                            <p:cond delay="0"/>
                                          </p:stCondLst>
                                        </p:cTn>
                                        <p:tgtEl>
                                          <p:spTgt spid="7680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Content Placeholder 3"/>
          <p:cNvSpPr>
            <a:spLocks noGrp="1"/>
          </p:cNvSpPr>
          <p:nvPr>
            <p:ph idx="1"/>
          </p:nvPr>
        </p:nvSpPr>
        <p:spPr>
          <a:xfrm>
            <a:off x="296863" y="1844675"/>
            <a:ext cx="8667750" cy="3662363"/>
          </a:xfrm>
        </p:spPr>
        <p:txBody>
          <a:bodyPr/>
          <a:lstStyle/>
          <a:p>
            <a:pPr>
              <a:spcBef>
                <a:spcPct val="0"/>
              </a:spcBef>
              <a:spcAft>
                <a:spcPct val="30000"/>
              </a:spcAft>
            </a:pPr>
            <a:r>
              <a:rPr lang="en-US" b="1" smtClean="0">
                <a:solidFill>
                  <a:srgbClr val="000000"/>
                </a:solidFill>
                <a:latin typeface="Arial" charset="0"/>
              </a:rPr>
              <a:t>In 2008 a Team (TTT) was given the mandate by the Executive Committee to review the 2-, 6-, and 10-year Targets from the GEOSS 10-Year Implementation Plan and devise high-level </a:t>
            </a:r>
            <a:r>
              <a:rPr lang="en-US" b="1" u="sng" smtClean="0">
                <a:solidFill>
                  <a:schemeClr val="tx1"/>
                </a:solidFill>
                <a:latin typeface="Arial" charset="0"/>
              </a:rPr>
              <a:t>Strategic Targets</a:t>
            </a:r>
            <a:r>
              <a:rPr lang="en-US" b="1" smtClean="0">
                <a:solidFill>
                  <a:srgbClr val="000000"/>
                </a:solidFill>
                <a:latin typeface="Arial" charset="0"/>
              </a:rPr>
              <a:t> to guide GEOSS implementation through to 2015.</a:t>
            </a:r>
          </a:p>
          <a:p>
            <a:pPr>
              <a:spcBef>
                <a:spcPct val="0"/>
              </a:spcBef>
              <a:spcAft>
                <a:spcPct val="30000"/>
              </a:spcAft>
            </a:pPr>
            <a:r>
              <a:rPr lang="en-US" b="1" smtClean="0">
                <a:solidFill>
                  <a:srgbClr val="000000"/>
                </a:solidFill>
                <a:latin typeface="Arial" charset="0"/>
              </a:rPr>
              <a:t>The TTT formulated </a:t>
            </a:r>
            <a:r>
              <a:rPr lang="en-US" b="1" u="sng" smtClean="0">
                <a:solidFill>
                  <a:schemeClr val="tx1"/>
                </a:solidFill>
                <a:latin typeface="Arial" charset="0"/>
              </a:rPr>
              <a:t>Strategic Targets</a:t>
            </a:r>
            <a:r>
              <a:rPr lang="en-US" b="1" smtClean="0">
                <a:solidFill>
                  <a:srgbClr val="000000"/>
                </a:solidFill>
                <a:latin typeface="Arial" charset="0"/>
              </a:rPr>
              <a:t> for each GEOSS Building Block and each Societal Benefit Area (SBA), which encompass the ideas of the original targets. </a:t>
            </a:r>
          </a:p>
        </p:txBody>
      </p:sp>
      <p:sp>
        <p:nvSpPr>
          <p:cNvPr id="11266" name="Text Box 3"/>
          <p:cNvSpPr txBox="1">
            <a:spLocks noChangeArrowheads="1"/>
          </p:cNvSpPr>
          <p:nvPr/>
        </p:nvSpPr>
        <p:spPr bwMode="auto">
          <a:xfrm>
            <a:off x="250825" y="692150"/>
            <a:ext cx="8370888"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GEO’s EXODUS </a:t>
            </a:r>
          </a:p>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solidFill>
                  <a:schemeClr val="tx1"/>
                </a:solidFill>
                <a:latin typeface="Tahoma" pitchFamily="34" charset="0"/>
                <a:ea typeface="Arial Unicode MS" pitchFamily="34" charset="-128"/>
                <a:cs typeface="Arial Unicode MS" pitchFamily="34" charset="-128"/>
              </a:rPr>
              <a:t>(in search of the promised system of systems)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Content Placeholder 3"/>
          <p:cNvSpPr>
            <a:spLocks noGrp="1"/>
          </p:cNvSpPr>
          <p:nvPr>
            <p:ph idx="4294967295"/>
          </p:nvPr>
        </p:nvSpPr>
        <p:spPr>
          <a:xfrm>
            <a:off x="152400" y="1638300"/>
            <a:ext cx="8847138" cy="4772025"/>
          </a:xfrm>
        </p:spPr>
        <p:txBody>
          <a:bodyPr/>
          <a:lstStyle/>
          <a:p>
            <a:pPr>
              <a:buFontTx/>
              <a:buNone/>
            </a:pPr>
            <a:r>
              <a:rPr lang="en-US" smtClean="0">
                <a:latin typeface="Arial" charset="0"/>
              </a:rPr>
              <a:t>	</a:t>
            </a:r>
            <a:r>
              <a:rPr lang="en-US" sz="2800" b="1" smtClean="0">
                <a:solidFill>
                  <a:srgbClr val="000000"/>
                </a:solidFill>
                <a:latin typeface="Arial" charset="0"/>
              </a:rPr>
              <a:t>The Strategic Targets are intended to:</a:t>
            </a:r>
          </a:p>
          <a:p>
            <a:r>
              <a:rPr lang="en-US" sz="2800" b="1" smtClean="0">
                <a:solidFill>
                  <a:srgbClr val="000000"/>
                </a:solidFill>
                <a:latin typeface="Arial" charset="0"/>
              </a:rPr>
              <a:t>form the link between the negotiated text of the GEOSS 10-Year Implementation Plan and the text of the 2009-2011 GEO Work Plan;</a:t>
            </a:r>
          </a:p>
          <a:p>
            <a:r>
              <a:rPr lang="en-US" sz="2800" b="1" smtClean="0">
                <a:solidFill>
                  <a:srgbClr val="000000"/>
                </a:solidFill>
                <a:latin typeface="Arial" charset="0"/>
              </a:rPr>
              <a:t>facilitate the construction of a GEOSS Roadmap which maps the Work Plan tasks onto the targets;</a:t>
            </a:r>
          </a:p>
          <a:p>
            <a:r>
              <a:rPr lang="en-US" sz="2800" b="1" smtClean="0">
                <a:solidFill>
                  <a:srgbClr val="000000"/>
                </a:solidFill>
                <a:latin typeface="Arial" charset="0"/>
              </a:rPr>
              <a:t>connect to the emerging framework for GEOSS monitoring and evaluation.</a:t>
            </a:r>
          </a:p>
          <a:p>
            <a:pPr>
              <a:spcAft>
                <a:spcPts val="600"/>
              </a:spcAft>
              <a:buFontTx/>
              <a:buNone/>
            </a:pPr>
            <a:endParaRPr lang="en-US" sz="2800" b="1" smtClean="0">
              <a:solidFill>
                <a:srgbClr val="000000"/>
              </a:solidFill>
              <a:latin typeface="Arial" charset="0"/>
            </a:endParaRPr>
          </a:p>
        </p:txBody>
      </p:sp>
      <p:sp>
        <p:nvSpPr>
          <p:cNvPr id="13314" name="Text Box 3"/>
          <p:cNvSpPr txBox="1">
            <a:spLocks noChangeArrowheads="1"/>
          </p:cNvSpPr>
          <p:nvPr/>
        </p:nvSpPr>
        <p:spPr bwMode="auto">
          <a:xfrm>
            <a:off x="250825" y="692150"/>
            <a:ext cx="8370888" cy="1066800"/>
          </a:xfrm>
          <a:prstGeom prst="rect">
            <a:avLst/>
          </a:prstGeom>
          <a:noFill/>
          <a:ln w="9525">
            <a:noFill/>
            <a:miter lim="800000"/>
            <a:headEnd/>
            <a:tailEnd/>
          </a:ln>
        </p:spPr>
        <p:txBody>
          <a:bodyPr lIns="90000" tIns="46800" rIns="90000" bIns="46800" anchor="ctr"/>
          <a:lstStyle/>
          <a:p>
            <a:pPr algn="ctr" defTabSz="449263" eaLnBrk="0" hangingPunct="0">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ea typeface="Arial Unicode MS" pitchFamily="34" charset="-128"/>
                <a:cs typeface="Arial Unicode MS" pitchFamily="34" charset="-128"/>
              </a:rPr>
              <a:t>GEO’s EXODUS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3"/>
          <p:cNvSpPr txBox="1">
            <a:spLocks noChangeArrowheads="1"/>
          </p:cNvSpPr>
          <p:nvPr/>
        </p:nvSpPr>
        <p:spPr bwMode="auto">
          <a:xfrm>
            <a:off x="179388" y="765175"/>
            <a:ext cx="8370887" cy="936625"/>
          </a:xfrm>
          <a:prstGeom prst="rect">
            <a:avLst/>
          </a:prstGeom>
          <a:noFill/>
          <a:ln w="9525">
            <a:noFill/>
            <a:miter lim="800000"/>
            <a:headEnd/>
            <a:tailEnd/>
          </a:ln>
        </p:spPr>
        <p:txBody>
          <a:bodyPr lIns="90000" tIns="46800" rIns="90000" bIns="46800" anchor="ctr"/>
          <a:lstStyle/>
          <a:p>
            <a:pPr algn="ct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rPr>
              <a:t>GEO’s EXODUS </a:t>
            </a:r>
          </a:p>
          <a:p>
            <a:pPr algn="ct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solidFill>
                  <a:schemeClr val="tx1"/>
                </a:solidFill>
                <a:latin typeface="Tahoma" pitchFamily="34" charset="0"/>
              </a:rPr>
              <a:t>(crossing to the promised system of systems)</a:t>
            </a:r>
          </a:p>
        </p:txBody>
      </p:sp>
      <p:sp>
        <p:nvSpPr>
          <p:cNvPr id="76804" name="Text Box 4"/>
          <p:cNvSpPr txBox="1">
            <a:spLocks noChangeArrowheads="1"/>
          </p:cNvSpPr>
          <p:nvPr/>
        </p:nvSpPr>
        <p:spPr bwMode="auto">
          <a:xfrm>
            <a:off x="468313" y="1844675"/>
            <a:ext cx="7921625" cy="1512888"/>
          </a:xfrm>
          <a:prstGeom prst="rect">
            <a:avLst/>
          </a:prstGeom>
          <a:noFill/>
          <a:ln w="9525">
            <a:noFill/>
            <a:miter lim="800000"/>
            <a:headEnd/>
            <a:tailEnd/>
          </a:ln>
        </p:spPr>
        <p:txBody>
          <a:bodyPr lIns="90000" tIns="46800" rIns="90000" bIns="46800"/>
          <a:lstStyle/>
          <a:p>
            <a:pPr algn="ctr" defTabSz="449263">
              <a:spcAft>
                <a:spcPct val="30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a:solidFill>
                  <a:srgbClr val="000000"/>
                </a:solidFill>
              </a:rPr>
              <a:t>If we did not get lost making the crossing</a:t>
            </a:r>
          </a:p>
          <a:p>
            <a:pPr algn="ctr" defTabSz="449263">
              <a:spcAft>
                <a:spcPct val="30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a:solidFill>
                  <a:srgbClr val="CC0000"/>
                </a:solidFill>
              </a:rPr>
              <a:t>We certainly spent longer making the crossing than could be considered ideal.</a:t>
            </a:r>
            <a:r>
              <a:rPr lang="en-GB" sz="2400" b="0">
                <a:solidFill>
                  <a:srgbClr val="CC0000"/>
                </a:solidFill>
              </a:rPr>
              <a:t>  </a:t>
            </a:r>
          </a:p>
        </p:txBody>
      </p:sp>
      <p:sp>
        <p:nvSpPr>
          <p:cNvPr id="76805" name="Text Box 5"/>
          <p:cNvSpPr txBox="1">
            <a:spLocks noChangeArrowheads="1"/>
          </p:cNvSpPr>
          <p:nvPr/>
        </p:nvSpPr>
        <p:spPr bwMode="auto">
          <a:xfrm>
            <a:off x="611188" y="3573463"/>
            <a:ext cx="7993062" cy="2592387"/>
          </a:xfrm>
          <a:prstGeom prst="rect">
            <a:avLst/>
          </a:prstGeom>
          <a:noFill/>
          <a:ln w="9525">
            <a:noFill/>
            <a:miter lim="800000"/>
            <a:headEnd/>
            <a:tailEnd/>
          </a:ln>
        </p:spPr>
        <p:txBody>
          <a:bodyPr lIns="90000" tIns="46800" rIns="90000" bIns="46800"/>
          <a:lstStyle/>
          <a:p>
            <a:pPr algn="ctr" defTabSz="449263" eaLnBrk="0" hangingPunct="0">
              <a:spcAft>
                <a:spcPct val="50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a:solidFill>
                  <a:srgbClr val="000000"/>
                </a:solidFill>
              </a:rPr>
              <a:t>The 2009-2011 Work Plan was developed </a:t>
            </a:r>
            <a:r>
              <a:rPr lang="en-GB" sz="2800" u="sng">
                <a:solidFill>
                  <a:srgbClr val="CC0000"/>
                </a:solidFill>
              </a:rPr>
              <a:t>ALONGSIDE</a:t>
            </a:r>
            <a:r>
              <a:rPr lang="en-GB" sz="2800">
                <a:solidFill>
                  <a:srgbClr val="000000"/>
                </a:solidFill>
              </a:rPr>
              <a:t> the Strategic Targets,</a:t>
            </a:r>
          </a:p>
          <a:p>
            <a:pPr algn="ctr" defTabSz="449263" eaLnBrk="0" hangingPunct="0">
              <a:spcAft>
                <a:spcPct val="50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a:solidFill>
                  <a:srgbClr val="000000"/>
                </a:solidFill>
              </a:rPr>
              <a:t>rather than ideally building upon the new Strategic Targets and fully integrating them into the 2009-2011 Work Plan from the outset. </a:t>
            </a:r>
            <a:endParaRPr lang="en-GB" sz="280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768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7680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7680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7680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3"/>
          <p:cNvSpPr>
            <a:spLocks noGrp="1"/>
          </p:cNvSpPr>
          <p:nvPr>
            <p:ph idx="4294967295"/>
          </p:nvPr>
        </p:nvSpPr>
        <p:spPr>
          <a:xfrm>
            <a:off x="179388" y="1916113"/>
            <a:ext cx="8667750" cy="3951287"/>
          </a:xfrm>
        </p:spPr>
        <p:txBody>
          <a:bodyPr/>
          <a:lstStyle/>
          <a:p>
            <a:pPr>
              <a:buFontTx/>
              <a:buNone/>
            </a:pPr>
            <a:r>
              <a:rPr lang="en-US" smtClean="0">
                <a:latin typeface="Arial" charset="0"/>
              </a:rPr>
              <a:t>	</a:t>
            </a:r>
            <a:r>
              <a:rPr lang="en-US" sz="2800" b="1" smtClean="0">
                <a:solidFill>
                  <a:srgbClr val="000000"/>
                </a:solidFill>
                <a:latin typeface="Arial" charset="0"/>
              </a:rPr>
              <a:t>The Strategic Targets do now:</a:t>
            </a:r>
          </a:p>
          <a:p>
            <a:r>
              <a:rPr lang="en-US" sz="2800" b="1" smtClean="0">
                <a:solidFill>
                  <a:srgbClr val="000000"/>
                </a:solidFill>
                <a:latin typeface="Arial" charset="0"/>
              </a:rPr>
              <a:t>form the link between the negotiated text of the GEOSS 10-Year Implementation Plan and the text of the </a:t>
            </a:r>
            <a:r>
              <a:rPr lang="en-US" sz="2800" b="1" u="sng" smtClean="0">
                <a:solidFill>
                  <a:schemeClr val="tx1"/>
                </a:solidFill>
                <a:latin typeface="Arial" charset="0"/>
              </a:rPr>
              <a:t>2012-2015</a:t>
            </a:r>
            <a:r>
              <a:rPr lang="en-US" sz="2800" b="1" smtClean="0">
                <a:solidFill>
                  <a:srgbClr val="000000"/>
                </a:solidFill>
                <a:latin typeface="Arial" charset="0"/>
              </a:rPr>
              <a:t> GEO Work Plan;</a:t>
            </a:r>
          </a:p>
          <a:p>
            <a:r>
              <a:rPr lang="en-US" sz="2800" b="1" smtClean="0">
                <a:solidFill>
                  <a:srgbClr val="000000"/>
                </a:solidFill>
                <a:latin typeface="Arial" charset="0"/>
              </a:rPr>
              <a:t>connect to the framework for GEOSS monitoring and evaluation.</a:t>
            </a:r>
          </a:p>
          <a:p>
            <a:pPr>
              <a:spcAft>
                <a:spcPts val="600"/>
              </a:spcAft>
              <a:buFontTx/>
              <a:buNone/>
            </a:pPr>
            <a:endParaRPr lang="en-US" sz="2800" b="1" smtClean="0">
              <a:solidFill>
                <a:srgbClr val="000000"/>
              </a:solidFill>
              <a:latin typeface="Arial" charset="0"/>
            </a:endParaRPr>
          </a:p>
        </p:txBody>
      </p:sp>
      <p:sp>
        <p:nvSpPr>
          <p:cNvPr id="17410" name="Text Box 3"/>
          <p:cNvSpPr txBox="1">
            <a:spLocks noChangeArrowheads="1"/>
          </p:cNvSpPr>
          <p:nvPr/>
        </p:nvSpPr>
        <p:spPr bwMode="auto">
          <a:xfrm>
            <a:off x="250825" y="692150"/>
            <a:ext cx="8370888" cy="1066800"/>
          </a:xfrm>
          <a:prstGeom prst="rect">
            <a:avLst/>
          </a:prstGeom>
          <a:noFill/>
          <a:ln w="9525">
            <a:noFill/>
            <a:miter lim="800000"/>
            <a:headEnd/>
            <a:tailEnd/>
          </a:ln>
        </p:spPr>
        <p:txBody>
          <a:bodyPr lIns="90000" tIns="46800" rIns="90000" bIns="46800" anchor="ctr"/>
          <a:lstStyle/>
          <a:p>
            <a:pPr algn="ct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rPr>
              <a:t>GEO’s EXODUS </a:t>
            </a:r>
          </a:p>
          <a:p>
            <a:pPr algn="ct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solidFill>
                  <a:schemeClr val="tx1"/>
                </a:solidFill>
                <a:latin typeface="Tahoma" pitchFamily="34" charset="0"/>
              </a:rPr>
              <a:t>(</a:t>
            </a:r>
            <a:r>
              <a:rPr lang="en-GB" sz="2000">
                <a:solidFill>
                  <a:schemeClr val="tx1"/>
                </a:solidFill>
                <a:latin typeface="Tahoma" pitchFamily="34" charset="0"/>
              </a:rPr>
              <a:t>reaching the promised system of systems)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 Box 3"/>
          <p:cNvSpPr txBox="1">
            <a:spLocks noChangeArrowheads="1"/>
          </p:cNvSpPr>
          <p:nvPr/>
        </p:nvSpPr>
        <p:spPr bwMode="auto">
          <a:xfrm>
            <a:off x="250825" y="765175"/>
            <a:ext cx="8370888" cy="936625"/>
          </a:xfrm>
          <a:prstGeom prst="rect">
            <a:avLst/>
          </a:prstGeom>
          <a:noFill/>
          <a:ln w="9525">
            <a:noFill/>
            <a:miter lim="800000"/>
            <a:headEnd/>
            <a:tailEnd/>
          </a:ln>
        </p:spPr>
        <p:txBody>
          <a:bodyPr lIns="90000" tIns="46800" rIns="90000" bIns="46800" anchor="ctr"/>
          <a:lstStyle/>
          <a:p>
            <a:pPr algn="ct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rPr>
              <a:t>GEO’s EXODUS </a:t>
            </a:r>
          </a:p>
          <a:p>
            <a:pPr algn="ct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a:solidFill>
                  <a:schemeClr val="tx1"/>
                </a:solidFill>
                <a:latin typeface="Tahoma" pitchFamily="34" charset="0"/>
              </a:rPr>
              <a:t>(reaching the promised system of systems)</a:t>
            </a:r>
          </a:p>
        </p:txBody>
      </p:sp>
      <p:sp>
        <p:nvSpPr>
          <p:cNvPr id="76804" name="Text Box 4"/>
          <p:cNvSpPr txBox="1">
            <a:spLocks noChangeArrowheads="1"/>
          </p:cNvSpPr>
          <p:nvPr/>
        </p:nvSpPr>
        <p:spPr bwMode="auto">
          <a:xfrm>
            <a:off x="250825" y="1773238"/>
            <a:ext cx="8569325" cy="4464050"/>
          </a:xfrm>
          <a:prstGeom prst="rect">
            <a:avLst/>
          </a:prstGeom>
          <a:noFill/>
          <a:ln w="9525">
            <a:noFill/>
            <a:miter lim="800000"/>
            <a:headEnd/>
            <a:tailEnd/>
          </a:ln>
        </p:spPr>
        <p:txBody>
          <a:bodyPr lIns="90000" tIns="46800" rIns="90000" bIns="46800"/>
          <a:lstStyle/>
          <a:p>
            <a:pPr defTabSz="449263">
              <a:spcAft>
                <a:spcPct val="25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rPr>
              <a:t>The requirement to:</a:t>
            </a:r>
            <a:br>
              <a:rPr lang="en-US" sz="2400">
                <a:solidFill>
                  <a:srgbClr val="000000"/>
                </a:solidFill>
              </a:rPr>
            </a:br>
            <a:r>
              <a:rPr lang="en-US" sz="2400">
                <a:solidFill>
                  <a:srgbClr val="000000"/>
                </a:solidFill>
              </a:rPr>
              <a:t>- facilitate the construction of a GEOSS Roadmap which maps the Work Plan tasks onto the Strategic Targets</a:t>
            </a:r>
          </a:p>
          <a:p>
            <a:pPr defTabSz="449263" eaLnBrk="0" hangingPunct="0">
              <a:spcAft>
                <a:spcPct val="30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400">
                <a:solidFill>
                  <a:srgbClr val="000000"/>
                </a:solidFill>
              </a:rPr>
              <a:t>Is a task of the new Implementation Boards,</a:t>
            </a:r>
            <a:br>
              <a:rPr lang="en-US" sz="2400">
                <a:solidFill>
                  <a:srgbClr val="000000"/>
                </a:solidFill>
              </a:rPr>
            </a:br>
            <a:r>
              <a:rPr lang="en-US" sz="2400">
                <a:solidFill>
                  <a:srgbClr val="000000"/>
                </a:solidFill>
              </a:rPr>
              <a:t>Who have as a part of their mandate the requirement to:</a:t>
            </a:r>
          </a:p>
          <a:p>
            <a:pPr defTabSz="449263" eaLnBrk="0" hangingPunct="0">
              <a:spcAft>
                <a:spcPct val="300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000">
                <a:solidFill>
                  <a:schemeClr val="tx1"/>
                </a:solidFill>
              </a:rPr>
              <a:t>- </a:t>
            </a:r>
            <a:r>
              <a:rPr lang="en-GB" altLang="zh-CN" sz="2400">
                <a:solidFill>
                  <a:schemeClr val="tx1"/>
                </a:solidFill>
                <a:ea typeface="宋体" charset="-122"/>
              </a:rPr>
              <a:t>Monitor progress towards achieving the 2015 GEOSS Strategic Targets;</a:t>
            </a:r>
          </a:p>
          <a:p>
            <a:pPr defTabSz="449263" eaLnBrk="0" hangingPunct="0">
              <a:spcAft>
                <a:spcPct val="30000"/>
              </a:spcAft>
              <a:buFontTx/>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zh-CN" sz="2000">
                <a:solidFill>
                  <a:schemeClr val="tx1"/>
                </a:solidFill>
                <a:ea typeface="宋体" charset="-122"/>
              </a:rPr>
              <a:t> </a:t>
            </a:r>
            <a:r>
              <a:rPr lang="en-GB" altLang="zh-CN" sz="2400">
                <a:solidFill>
                  <a:schemeClr val="tx1"/>
                </a:solidFill>
                <a:ea typeface="宋体" charset="-122"/>
              </a:rPr>
              <a:t>Annually assess Strategic Targets completion progress and </a:t>
            </a:r>
            <a:r>
              <a:rPr lang="en-GB" altLang="ja-JP" sz="2400">
                <a:solidFill>
                  <a:schemeClr val="tx1"/>
                </a:solidFill>
                <a:ea typeface="ＭＳ Ｐゴシック"/>
                <a:cs typeface="ＭＳ Ｐゴシック"/>
              </a:rPr>
              <a:t>provide an analytical review of Task performance against the Targets;</a:t>
            </a:r>
            <a:r>
              <a:rPr lang="en-GB" altLang="zh-CN" sz="2000">
                <a:solidFill>
                  <a:schemeClr val="tx1"/>
                </a:solidFill>
                <a:ea typeface="宋体" charset="-122"/>
              </a:rPr>
              <a:t> </a:t>
            </a:r>
            <a:endParaRPr lang="en-GB" sz="200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additive="repl">
                                        <p:cTn id="6" dur="1" fill="hold">
                                          <p:stCondLst>
                                            <p:cond delay="0"/>
                                          </p:stCondLst>
                                        </p:cTn>
                                        <p:tgtEl>
                                          <p:spTgt spid="7680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7680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fill="hold" nodeType="clickEffect">
                                  <p:stCondLst>
                                    <p:cond delay="0"/>
                                  </p:stCondLst>
                                  <p:childTnLst>
                                    <p:set>
                                      <p:cBhvr additive="repl">
                                        <p:cTn id="14" dur="1" fill="hold">
                                          <p:stCondLst>
                                            <p:cond delay="0"/>
                                          </p:stCondLst>
                                        </p:cTn>
                                        <p:tgtEl>
                                          <p:spTgt spid="7680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fill="hold" nodeType="clickEffect">
                                  <p:stCondLst>
                                    <p:cond delay="0"/>
                                  </p:stCondLst>
                                  <p:childTnLst>
                                    <p:set>
                                      <p:cBhvr additive="repl">
                                        <p:cTn id="18" dur="1" fill="hold">
                                          <p:stCondLst>
                                            <p:cond delay="0"/>
                                          </p:stCondLst>
                                        </p:cTn>
                                        <p:tgtEl>
                                          <p:spTgt spid="7680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3"/>
          <p:cNvSpPr>
            <a:spLocks noGrp="1"/>
          </p:cNvSpPr>
          <p:nvPr>
            <p:ph idx="4294967295"/>
          </p:nvPr>
        </p:nvSpPr>
        <p:spPr>
          <a:xfrm>
            <a:off x="179388" y="2060575"/>
            <a:ext cx="8667750" cy="3806825"/>
          </a:xfrm>
        </p:spPr>
        <p:txBody>
          <a:bodyPr/>
          <a:lstStyle/>
          <a:p>
            <a:pPr>
              <a:buFontTx/>
              <a:buNone/>
            </a:pPr>
            <a:r>
              <a:rPr lang="en-US" smtClean="0">
                <a:latin typeface="Arial" charset="0"/>
              </a:rPr>
              <a:t>	</a:t>
            </a:r>
            <a:r>
              <a:rPr lang="en-GB" sz="3200" b="1" smtClean="0">
                <a:solidFill>
                  <a:srgbClr val="000000"/>
                </a:solidFill>
                <a:latin typeface="Arial" charset="0"/>
              </a:rPr>
              <a:t>Having made the crossing, the very distinguished speakers who follow this talk will describe how we are now using the Strategic Targets to assess progress towards achieving the promised system of systems.</a:t>
            </a:r>
            <a:r>
              <a:rPr lang="en-GB" altLang="zh-CN" sz="3200" b="1" smtClean="0">
                <a:solidFill>
                  <a:srgbClr val="000000"/>
                </a:solidFill>
                <a:latin typeface="Arial" charset="0"/>
                <a:ea typeface="宋体" charset="-122"/>
              </a:rPr>
              <a:t> </a:t>
            </a:r>
            <a:endParaRPr lang="en-GB" sz="3200" b="1" smtClean="0">
              <a:solidFill>
                <a:srgbClr val="000000"/>
              </a:solidFill>
              <a:latin typeface="Arial" charset="0"/>
            </a:endParaRPr>
          </a:p>
          <a:p>
            <a:pPr>
              <a:spcAft>
                <a:spcPts val="600"/>
              </a:spcAft>
              <a:buFontTx/>
              <a:buNone/>
            </a:pPr>
            <a:endParaRPr lang="en-US" sz="3200" b="1" smtClean="0">
              <a:solidFill>
                <a:srgbClr val="000000"/>
              </a:solidFill>
              <a:latin typeface="Arial" charset="0"/>
            </a:endParaRPr>
          </a:p>
        </p:txBody>
      </p:sp>
      <p:sp>
        <p:nvSpPr>
          <p:cNvPr id="25603" name="Text Box 3"/>
          <p:cNvSpPr txBox="1">
            <a:spLocks noChangeArrowheads="1"/>
          </p:cNvSpPr>
          <p:nvPr/>
        </p:nvSpPr>
        <p:spPr bwMode="auto">
          <a:xfrm>
            <a:off x="250825" y="765175"/>
            <a:ext cx="8370888" cy="1066800"/>
          </a:xfrm>
          <a:prstGeom prst="rect">
            <a:avLst/>
          </a:prstGeom>
          <a:noFill/>
          <a:ln w="9525">
            <a:noFill/>
            <a:miter lim="800000"/>
            <a:headEnd/>
            <a:tailEnd/>
          </a:ln>
        </p:spPr>
        <p:txBody>
          <a:bodyPr lIns="90000" tIns="46800" rIns="90000" bIns="46800" anchor="ctr"/>
          <a:lstStyle/>
          <a:p>
            <a:pPr algn="ct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solidFill>
                  <a:schemeClr val="tx1"/>
                </a:solidFill>
                <a:latin typeface="Tahoma" pitchFamily="34" charset="0"/>
              </a:rPr>
              <a:t>GEO’s EXODUS </a:t>
            </a:r>
          </a:p>
          <a:p>
            <a:pPr algn="ctr" defTabSz="44926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400">
                <a:solidFill>
                  <a:schemeClr val="tx1"/>
                </a:solidFill>
                <a:latin typeface="Tahoma" pitchFamily="34" charset="0"/>
              </a:rPr>
              <a:t>(</a:t>
            </a:r>
            <a:r>
              <a:rPr lang="en-GB" sz="2000">
                <a:solidFill>
                  <a:schemeClr val="tx1"/>
                </a:solidFill>
                <a:latin typeface="Tahoma" pitchFamily="34" charset="0"/>
              </a:rPr>
              <a:t>reaching the promised system of systems)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3_GEO_presentation_template">
  <a:themeElements>
    <a:clrScheme name="">
      <a:dk1>
        <a:srgbClr val="000098"/>
      </a:dk1>
      <a:lt1>
        <a:srgbClr val="FFFFFF"/>
      </a:lt1>
      <a:dk2>
        <a:srgbClr val="000098"/>
      </a:dk2>
      <a:lt2>
        <a:srgbClr val="808080"/>
      </a:lt2>
      <a:accent1>
        <a:srgbClr val="FFCC99"/>
      </a:accent1>
      <a:accent2>
        <a:srgbClr val="000098"/>
      </a:accent2>
      <a:accent3>
        <a:srgbClr val="FFFFFF"/>
      </a:accent3>
      <a:accent4>
        <a:srgbClr val="000081"/>
      </a:accent4>
      <a:accent5>
        <a:srgbClr val="FFE2CA"/>
      </a:accent5>
      <a:accent6>
        <a:srgbClr val="000089"/>
      </a:accent6>
      <a:hlink>
        <a:srgbClr val="000098"/>
      </a:hlink>
      <a:folHlink>
        <a:srgbClr val="000098"/>
      </a:folHlink>
    </a:clrScheme>
    <a:fontScheme name="3_GEO_presentation_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3600" b="1" i="0" u="none" strike="noStrike" cap="none" normalizeH="0" baseline="0" smtClean="0">
            <a:ln>
              <a:noFill/>
            </a:ln>
            <a:solidFill>
              <a:schemeClr val="tx2"/>
            </a:solidFill>
            <a:effectLst/>
            <a:latin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ZA" sz="3600" b="1" i="0" u="none" strike="noStrike" cap="none" normalizeH="0" baseline="0" smtClean="0">
            <a:ln>
              <a:noFill/>
            </a:ln>
            <a:solidFill>
              <a:schemeClr val="tx2"/>
            </a:solidFill>
            <a:effectLst/>
            <a:latin typeface="Arial" pitchFamily="34" charset="0"/>
          </a:defRPr>
        </a:defPPr>
      </a:lstStyle>
    </a:lnDef>
  </a:objectDefaults>
  <a:extraClrSchemeLst>
    <a:extraClrScheme>
      <a:clrScheme name="GEO_presentatio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EO_presentatio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EO_presentatio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EO_presentatio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EO_presentatio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EO_presentatio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EO_presentatio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14619</TotalTime>
  <Words>635</Words>
  <Application>Microsoft Office PowerPoint</Application>
  <PresentationFormat>On-screen Show (4:3)</PresentationFormat>
  <Paragraphs>70</Paragraphs>
  <Slides>11</Slides>
  <Notes>11</Notes>
  <HiddenSlides>0</HiddenSlides>
  <MMClips>0</MMClips>
  <ScaleCrop>false</ScaleCrop>
  <HeadingPairs>
    <vt:vector size="6" baseType="variant">
      <vt:variant>
        <vt:lpstr>Fonts Used</vt:lpstr>
      </vt:variant>
      <vt:variant>
        <vt:i4>5</vt:i4>
      </vt:variant>
      <vt:variant>
        <vt:lpstr>Design Template</vt:lpstr>
      </vt:variant>
      <vt:variant>
        <vt:i4>2</vt:i4>
      </vt:variant>
      <vt:variant>
        <vt:lpstr>Slide Titles</vt:lpstr>
      </vt:variant>
      <vt:variant>
        <vt:i4>11</vt:i4>
      </vt:variant>
    </vt:vector>
  </HeadingPairs>
  <TitlesOfParts>
    <vt:vector size="18" baseType="lpstr">
      <vt:lpstr>Arial</vt:lpstr>
      <vt:lpstr>Tahoma</vt:lpstr>
      <vt:lpstr>ＭＳ Ｐゴシック</vt:lpstr>
      <vt:lpstr>Arial Unicode MS</vt:lpstr>
      <vt:lpstr>宋体</vt:lpstr>
      <vt:lpstr>3_GEO_presentation_template</vt:lpstr>
      <vt:lpstr>3_GEO_presentation_template</vt:lpstr>
      <vt:lpstr>Implementing GEOSS: How did we get here? Assessing the Strategic Targets by the IBs </vt:lpstr>
      <vt:lpstr>Slide 2</vt:lpstr>
      <vt:lpstr>Slide 3</vt:lpstr>
      <vt:lpstr>Slide 4</vt:lpstr>
      <vt:lpstr>Slide 5</vt:lpstr>
      <vt:lpstr>Slide 6</vt:lpstr>
      <vt:lpstr>Slide 7</vt:lpstr>
      <vt:lpstr>Slide 8</vt:lpstr>
      <vt:lpstr>Slide 9</vt:lpstr>
      <vt:lpstr>Slide 10</vt:lpstr>
      <vt:lpstr>Slide 11</vt:lpstr>
    </vt:vector>
  </TitlesOfParts>
  <Company>dst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 and GEOSS…….</dc:title>
  <dc:creator>Imraan Saloojee</dc:creator>
  <cp:lastModifiedBy>Alan Edwards</cp:lastModifiedBy>
  <cp:revision>704</cp:revision>
  <dcterms:created xsi:type="dcterms:W3CDTF">2006-04-30T14:15:52Z</dcterms:created>
  <dcterms:modified xsi:type="dcterms:W3CDTF">2012-08-29T09:06:23Z</dcterms:modified>
</cp:coreProperties>
</file>